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7"/>
  </p:notesMasterIdLst>
  <p:sldIdLst>
    <p:sldId id="4743" r:id="rId5"/>
    <p:sldId id="4745" r:id="rId6"/>
    <p:sldId id="4744" r:id="rId7"/>
    <p:sldId id="4777" r:id="rId8"/>
    <p:sldId id="4746" r:id="rId9"/>
    <p:sldId id="4778" r:id="rId10"/>
    <p:sldId id="4749" r:id="rId11"/>
    <p:sldId id="4750" r:id="rId12"/>
    <p:sldId id="4751" r:id="rId13"/>
    <p:sldId id="4752" r:id="rId14"/>
    <p:sldId id="4755" r:id="rId15"/>
    <p:sldId id="4754" r:id="rId16"/>
    <p:sldId id="4757" r:id="rId17"/>
    <p:sldId id="4756" r:id="rId18"/>
    <p:sldId id="4758" r:id="rId19"/>
    <p:sldId id="4760" r:id="rId20"/>
    <p:sldId id="4761" r:id="rId21"/>
    <p:sldId id="4766" r:id="rId22"/>
    <p:sldId id="4767" r:id="rId23"/>
    <p:sldId id="4775" r:id="rId24"/>
    <p:sldId id="4762" r:id="rId25"/>
    <p:sldId id="4769" r:id="rId26"/>
    <p:sldId id="4770" r:id="rId27"/>
    <p:sldId id="4763" r:id="rId28"/>
    <p:sldId id="4772" r:id="rId29"/>
    <p:sldId id="4773" r:id="rId30"/>
    <p:sldId id="4774" r:id="rId31"/>
    <p:sldId id="4764" r:id="rId32"/>
    <p:sldId id="4765" r:id="rId33"/>
    <p:sldId id="4776" r:id="rId34"/>
    <p:sldId id="4753" r:id="rId35"/>
    <p:sldId id="4779" r:id="rId36"/>
    <p:sldId id="4781" r:id="rId37"/>
    <p:sldId id="4782" r:id="rId38"/>
    <p:sldId id="4780" r:id="rId39"/>
    <p:sldId id="4783" r:id="rId40"/>
    <p:sldId id="4784" r:id="rId41"/>
    <p:sldId id="4786" r:id="rId42"/>
    <p:sldId id="4787" r:id="rId43"/>
    <p:sldId id="4790" r:id="rId44"/>
    <p:sldId id="4791" r:id="rId45"/>
    <p:sldId id="4789" r:id="rId46"/>
  </p:sldIdLst>
  <p:sldSz cx="12192000" cy="6858000"/>
  <p:notesSz cx="6858000" cy="9144000"/>
  <p:embeddedFontLst>
    <p:embeddedFont>
      <p:font typeface="Mink" charset="0"/>
      <p:regular r:id="rId48"/>
    </p:embeddedFont>
    <p:embeddedFont>
      <p:font typeface="Oswald" panose="020B0604020202020204" charset="0"/>
      <p:regular r:id="rId49"/>
      <p:bold r:id="rId50"/>
    </p:embeddedFont>
    <p:embeddedFont>
      <p:font typeface="Oswald-Regular" panose="020B0604020202020204" charset="0"/>
      <p:regular r:id="rId51"/>
    </p:embeddedFont>
    <p:embeddedFont>
      <p:font typeface="Calibri" panose="020F0502020204030204" pitchFamily="34" charset="0"/>
      <p:regular r:id="rId52"/>
      <p:bold r:id="rId53"/>
      <p:italic r:id="rId54"/>
      <p:boldItalic r:id="rId55"/>
    </p:embeddedFont>
    <p:embeddedFont>
      <p:font typeface="Oswald Medium" panose="020B0604020202020204" charset="0"/>
      <p:regular r:id="rId56"/>
      <p:bold r:id="rId57"/>
    </p:embeddedFont>
    <p:embeddedFont>
      <p:font typeface="Nunito" panose="020B060402020202020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2" roundtripDataSignature="AMtx7mgTkiWkSEc+XOwPa0Y+K6X764Pyb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Gillet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297"/>
    <a:srgbClr val="008BFF"/>
    <a:srgbClr val="79D5E6"/>
    <a:srgbClr val="595959"/>
    <a:srgbClr val="841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00E639-FC82-594D-982D-F0F9954E0D4D}" v="8" dt="2023-07-12T02:03:13.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792" autoAdjust="0"/>
  </p:normalViewPr>
  <p:slideViewPr>
    <p:cSldViewPr snapToGrid="0">
      <p:cViewPr varScale="1">
        <p:scale>
          <a:sx n="108" d="100"/>
          <a:sy n="108" d="100"/>
        </p:scale>
        <p:origin x="133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112" Type="http://customschemas.google.com/relationships/presentationmetadata" Target="meta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font" Target="fonts/font11.fntdata"/><Relationship Id="rId115"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14.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font" Target="fonts/font9.fntdata"/><Relationship Id="rId113" Type="http://schemas.openxmlformats.org/officeDocument/2006/relationships/commentAuthors" Target="commentAuthors.xml"/><Relationship Id="rId118"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2.fntdata"/><Relationship Id="rId11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font" Target="fonts/font10.fntdata"/><Relationship Id="rId114"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Nunito" pitchFamily="2" charset="77"/>
        <a:ea typeface="Nunito"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996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0590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6763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b="0" i="0">
                <a:latin typeface="Nunito" pitchFamily="2" charset="77"/>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3"/>
          <p:cNvSpPr txBox="1">
            <a:spLocks noGrp="1"/>
          </p:cNvSpPr>
          <p:nvPr>
            <p:ph type="body" idx="1"/>
          </p:nvPr>
        </p:nvSpPr>
        <p:spPr>
          <a:xfrm>
            <a:off x="1524000" y="3602037"/>
            <a:ext cx="9144000" cy="1655764"/>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b="0" i="0">
                <a:latin typeface="Nunito" pitchFamily="2" charset="77"/>
              </a:defRPr>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3"/>
          <p:cNvSpPr txBox="1">
            <a:spLocks noGrp="1"/>
          </p:cNvSpPr>
          <p:nvPr>
            <p:ph type="sldNum" idx="12"/>
          </p:nvPr>
        </p:nvSpPr>
        <p:spPr>
          <a:xfrm>
            <a:off x="11080146" y="6400433"/>
            <a:ext cx="273654" cy="27695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b="0" i="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50"/>
        <p:cNvGrpSpPr/>
        <p:nvPr/>
      </p:nvGrpSpPr>
      <p:grpSpPr>
        <a:xfrm>
          <a:off x="0" y="0"/>
          <a:ext cx="0" cy="0"/>
          <a:chOff x="0" y="0"/>
          <a:chExt cx="0" cy="0"/>
        </a:xfrm>
      </p:grpSpPr>
      <p:sp>
        <p:nvSpPr>
          <p:cNvPr id="51" name="Google Shape;51;p3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b="0" i="0">
                <a:latin typeface="Nunito" pitchFamily="2" charset="77"/>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2" name="Google Shape;52;p3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b="0" i="0">
                <a:latin typeface="Nunito" pitchFamily="2" charset="77"/>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3" name="Google Shape;53;p33"/>
          <p:cNvSpPr txBox="1">
            <a:spLocks noGrp="1"/>
          </p:cNvSpPr>
          <p:nvPr>
            <p:ph type="sldNum" idx="12"/>
          </p:nvPr>
        </p:nvSpPr>
        <p:spPr>
          <a:xfrm>
            <a:off x="11080146" y="6400433"/>
            <a:ext cx="273654" cy="27695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b="0" i="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54"/>
        <p:cNvGrpSpPr/>
        <p:nvPr/>
      </p:nvGrpSpPr>
      <p:grpSpPr>
        <a:xfrm>
          <a:off x="0" y="0"/>
          <a:ext cx="0" cy="0"/>
          <a:chOff x="0" y="0"/>
          <a:chExt cx="0" cy="0"/>
        </a:xfrm>
      </p:grpSpPr>
      <p:sp>
        <p:nvSpPr>
          <p:cNvPr id="55" name="Google Shape;55;p34"/>
          <p:cNvSpPr txBox="1">
            <a:spLocks noGrp="1"/>
          </p:cNvSpPr>
          <p:nvPr>
            <p:ph type="title"/>
          </p:nvPr>
        </p:nvSpPr>
        <p:spPr>
          <a:xfrm>
            <a:off x="8724900" y="365125"/>
            <a:ext cx="2628900" cy="5811838"/>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b="0" i="0">
                <a:latin typeface="Nunito" pitchFamily="2" charset="77"/>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6" name="Google Shape;56;p34"/>
          <p:cNvSpPr txBox="1">
            <a:spLocks noGrp="1"/>
          </p:cNvSpPr>
          <p:nvPr>
            <p:ph type="body" idx="1"/>
          </p:nvPr>
        </p:nvSpPr>
        <p:spPr>
          <a:xfrm>
            <a:off x="838200" y="365125"/>
            <a:ext cx="7734300" cy="58118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b="0" i="0">
                <a:latin typeface="Nunito" pitchFamily="2" charset="77"/>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7" name="Google Shape;57;p34"/>
          <p:cNvSpPr txBox="1">
            <a:spLocks noGrp="1"/>
          </p:cNvSpPr>
          <p:nvPr>
            <p:ph type="sldNum" idx="12"/>
          </p:nvPr>
        </p:nvSpPr>
        <p:spPr>
          <a:xfrm>
            <a:off x="11080146" y="6400433"/>
            <a:ext cx="273654" cy="27695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b="0" i="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4"/>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b="0" i="0">
                <a:latin typeface="Nunito" pitchFamily="2" charset="77"/>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4"/>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b="0" i="0">
                <a:latin typeface="Nunito" pitchFamily="2" charset="77"/>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4"/>
          <p:cNvSpPr txBox="1">
            <a:spLocks noGrp="1"/>
          </p:cNvSpPr>
          <p:nvPr>
            <p:ph type="sldNum" idx="12"/>
          </p:nvPr>
        </p:nvSpPr>
        <p:spPr>
          <a:xfrm>
            <a:off x="11080146" y="6400433"/>
            <a:ext cx="273654" cy="27695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b="0" i="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2"/>
        <p:cNvGrpSpPr/>
        <p:nvPr/>
      </p:nvGrpSpPr>
      <p:grpSpPr>
        <a:xfrm>
          <a:off x="0" y="0"/>
          <a:ext cx="0" cy="0"/>
          <a:chOff x="0" y="0"/>
          <a:chExt cx="0" cy="0"/>
        </a:xfrm>
      </p:grpSpPr>
      <p:sp>
        <p:nvSpPr>
          <p:cNvPr id="23" name="Google Shape;23;p26"/>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b="0" i="0">
                <a:latin typeface="Nunito" pitchFamily="2" charset="77"/>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4" name="Google Shape;24;p26"/>
          <p:cNvSpPr txBox="1">
            <a:spLocks noGrp="1"/>
          </p:cNvSpPr>
          <p:nvPr>
            <p:ph type="body" idx="1"/>
          </p:nvPr>
        </p:nvSpPr>
        <p:spPr>
          <a:xfrm>
            <a:off x="831850" y="4589462"/>
            <a:ext cx="10515600" cy="1500189"/>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b="0" i="0">
                <a:solidFill>
                  <a:srgbClr val="888888"/>
                </a:solidFill>
                <a:latin typeface="Nunito" pitchFamily="2" charset="77"/>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5" name="Google Shape;25;p26"/>
          <p:cNvSpPr txBox="1">
            <a:spLocks noGrp="1"/>
          </p:cNvSpPr>
          <p:nvPr>
            <p:ph type="sldNum" idx="12"/>
          </p:nvPr>
        </p:nvSpPr>
        <p:spPr>
          <a:xfrm>
            <a:off x="11080146" y="6400433"/>
            <a:ext cx="273654" cy="27695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b="0" i="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
        <p:cNvGrpSpPr/>
        <p:nvPr/>
      </p:nvGrpSpPr>
      <p:grpSpPr>
        <a:xfrm>
          <a:off x="0" y="0"/>
          <a:ext cx="0" cy="0"/>
          <a:chOff x="0" y="0"/>
          <a:chExt cx="0" cy="0"/>
        </a:xfrm>
      </p:grpSpPr>
      <p:sp>
        <p:nvSpPr>
          <p:cNvPr id="27" name="Google Shape;27;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b="0" i="0">
                <a:latin typeface="Nunito" pitchFamily="2" charset="77"/>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8" name="Google Shape;28;p27"/>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b="0" i="0">
                <a:latin typeface="Nunito" pitchFamily="2" charset="77"/>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7"/>
          <p:cNvSpPr txBox="1">
            <a:spLocks noGrp="1"/>
          </p:cNvSpPr>
          <p:nvPr>
            <p:ph type="sldNum" idx="12"/>
          </p:nvPr>
        </p:nvSpPr>
        <p:spPr>
          <a:xfrm>
            <a:off x="11080146" y="6400433"/>
            <a:ext cx="273654" cy="27695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b="0" i="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0"/>
        <p:cNvGrpSpPr/>
        <p:nvPr/>
      </p:nvGrpSpPr>
      <p:grpSpPr>
        <a:xfrm>
          <a:off x="0" y="0"/>
          <a:ext cx="0" cy="0"/>
          <a:chOff x="0" y="0"/>
          <a:chExt cx="0" cy="0"/>
        </a:xfrm>
      </p:grpSpPr>
      <p:sp>
        <p:nvSpPr>
          <p:cNvPr id="31" name="Google Shape;31;p28"/>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b="0" i="0">
                <a:latin typeface="Nunito" pitchFamily="2" charset="77"/>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8"/>
          <p:cNvSpPr txBox="1">
            <a:spLocks noGrp="1"/>
          </p:cNvSpPr>
          <p:nvPr>
            <p:ph type="body" idx="1"/>
          </p:nvPr>
        </p:nvSpPr>
        <p:spPr>
          <a:xfrm>
            <a:off x="839787" y="1681163"/>
            <a:ext cx="5157790" cy="823914"/>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Helvetica Neue"/>
              <a:buNone/>
              <a:defRPr sz="2400" b="0" i="0">
                <a:latin typeface="Nunito" pitchFamily="2" charset="77"/>
                <a:ea typeface="Helvetica Neue"/>
                <a:cs typeface="Helvetica Neue"/>
                <a:sym typeface="Helvetica Neue"/>
              </a:defRPr>
            </a:lvl1pPr>
            <a:lvl2pPr marL="914400" lvl="1" indent="-228600" algn="l">
              <a:lnSpc>
                <a:spcPct val="90000"/>
              </a:lnSpc>
              <a:spcBef>
                <a:spcPts val="1000"/>
              </a:spcBef>
              <a:spcAft>
                <a:spcPts val="0"/>
              </a:spcAft>
              <a:buClr>
                <a:srgbClr val="000000"/>
              </a:buClr>
              <a:buSzPts val="2400"/>
              <a:buFont typeface="Helvetica Neue"/>
              <a:buNone/>
              <a:defRPr sz="2400" b="1">
                <a:latin typeface="Helvetica Neue"/>
                <a:ea typeface="Helvetica Neue"/>
                <a:cs typeface="Helvetica Neue"/>
                <a:sym typeface="Helvetica Neue"/>
              </a:defRPr>
            </a:lvl2pPr>
            <a:lvl3pPr marL="1371600" lvl="2" indent="-228600" algn="l">
              <a:lnSpc>
                <a:spcPct val="90000"/>
              </a:lnSpc>
              <a:spcBef>
                <a:spcPts val="1000"/>
              </a:spcBef>
              <a:spcAft>
                <a:spcPts val="0"/>
              </a:spcAft>
              <a:buClr>
                <a:srgbClr val="000000"/>
              </a:buClr>
              <a:buSzPts val="2400"/>
              <a:buFont typeface="Helvetica Neue"/>
              <a:buNone/>
              <a:defRPr sz="2400" b="1">
                <a:latin typeface="Helvetica Neue"/>
                <a:ea typeface="Helvetica Neue"/>
                <a:cs typeface="Helvetica Neue"/>
                <a:sym typeface="Helvetica Neue"/>
              </a:defRPr>
            </a:lvl3pPr>
            <a:lvl4pPr marL="1828800" lvl="3" indent="-228600" algn="l">
              <a:lnSpc>
                <a:spcPct val="90000"/>
              </a:lnSpc>
              <a:spcBef>
                <a:spcPts val="1000"/>
              </a:spcBef>
              <a:spcAft>
                <a:spcPts val="0"/>
              </a:spcAft>
              <a:buClr>
                <a:srgbClr val="000000"/>
              </a:buClr>
              <a:buSzPts val="2400"/>
              <a:buFont typeface="Helvetica Neue"/>
              <a:buNone/>
              <a:defRPr sz="2400" b="1">
                <a:latin typeface="Helvetica Neue"/>
                <a:ea typeface="Helvetica Neue"/>
                <a:cs typeface="Helvetica Neue"/>
                <a:sym typeface="Helvetica Neue"/>
              </a:defRPr>
            </a:lvl4pPr>
            <a:lvl5pPr marL="2286000" lvl="4" indent="-228600" algn="l">
              <a:lnSpc>
                <a:spcPct val="90000"/>
              </a:lnSpc>
              <a:spcBef>
                <a:spcPts val="1000"/>
              </a:spcBef>
              <a:spcAft>
                <a:spcPts val="0"/>
              </a:spcAft>
              <a:buClr>
                <a:srgbClr val="000000"/>
              </a:buClr>
              <a:buSzPts val="2400"/>
              <a:buFont typeface="Helvetica Neue"/>
              <a:buNone/>
              <a:defRPr sz="2400" b="1">
                <a:latin typeface="Helvetica Neue"/>
                <a:ea typeface="Helvetica Neue"/>
                <a:cs typeface="Helvetica Neue"/>
                <a:sym typeface="Helvetica Neue"/>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3" name="Google Shape;33;p28" descr="Text Placeholder 4"/>
          <p:cNvSpPr txBox="1">
            <a:spLocks noGrp="1"/>
          </p:cNvSpPr>
          <p:nvPr>
            <p:ph type="body" idx="2"/>
          </p:nvPr>
        </p:nvSpPr>
        <p:spPr>
          <a:xfrm>
            <a:off x="6172200" y="1681163"/>
            <a:ext cx="5183188" cy="823914"/>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b="0" i="0">
                <a:latin typeface="Nunito" pitchFamily="2" charset="77"/>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4" name="Google Shape;34;p28"/>
          <p:cNvSpPr txBox="1">
            <a:spLocks noGrp="1"/>
          </p:cNvSpPr>
          <p:nvPr>
            <p:ph type="sldNum" idx="12"/>
          </p:nvPr>
        </p:nvSpPr>
        <p:spPr>
          <a:xfrm>
            <a:off x="11080146" y="6400433"/>
            <a:ext cx="273654" cy="27695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b="0" i="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b="0" i="0">
                <a:latin typeface="Nunito" pitchFamily="2" charset="77"/>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sldNum" idx="12"/>
          </p:nvPr>
        </p:nvSpPr>
        <p:spPr>
          <a:xfrm>
            <a:off x="11080146" y="6400433"/>
            <a:ext cx="273654" cy="27695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b="0" i="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8"/>
        <p:cNvGrpSpPr/>
        <p:nvPr/>
      </p:nvGrpSpPr>
      <p:grpSpPr>
        <a:xfrm>
          <a:off x="0" y="0"/>
          <a:ext cx="0" cy="0"/>
          <a:chOff x="0" y="0"/>
          <a:chExt cx="0" cy="0"/>
        </a:xfrm>
      </p:grpSpPr>
      <p:sp>
        <p:nvSpPr>
          <p:cNvPr id="39" name="Google Shape;39;p30"/>
          <p:cNvSpPr txBox="1">
            <a:spLocks noGrp="1"/>
          </p:cNvSpPr>
          <p:nvPr>
            <p:ph type="sldNum" idx="12"/>
          </p:nvPr>
        </p:nvSpPr>
        <p:spPr>
          <a:xfrm>
            <a:off x="11080146" y="6400433"/>
            <a:ext cx="273654" cy="27695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b="0" i="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839787" y="457200"/>
            <a:ext cx="3932240"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b="0" i="0">
                <a:latin typeface="Nunito" pitchFamily="2" charset="77"/>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1"/>
          <p:cNvSpPr txBox="1">
            <a:spLocks noGrp="1"/>
          </p:cNvSpPr>
          <p:nvPr>
            <p:ph type="body" idx="1"/>
          </p:nvPr>
        </p:nvSpPr>
        <p:spPr>
          <a:xfrm>
            <a:off x="5183187" y="987425"/>
            <a:ext cx="6172202"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b="0" i="0">
                <a:latin typeface="Nunito" pitchFamily="2" charset="77"/>
              </a:defRPr>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3" name="Google Shape;43;p31" descr="Text Placeholder 3"/>
          <p:cNvSpPr txBox="1">
            <a:spLocks noGrp="1"/>
          </p:cNvSpPr>
          <p:nvPr>
            <p:ph type="body" idx="2"/>
          </p:nvPr>
        </p:nvSpPr>
        <p:spPr>
          <a:xfrm>
            <a:off x="839787" y="2057400"/>
            <a:ext cx="3932238"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b="0" i="0">
                <a:latin typeface="Nunito" pitchFamily="2" charset="77"/>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1"/>
          <p:cNvSpPr txBox="1">
            <a:spLocks noGrp="1"/>
          </p:cNvSpPr>
          <p:nvPr>
            <p:ph type="sldNum" idx="12"/>
          </p:nvPr>
        </p:nvSpPr>
        <p:spPr>
          <a:xfrm>
            <a:off x="11080146" y="6400433"/>
            <a:ext cx="273654" cy="27695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b="0" i="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839787" y="457200"/>
            <a:ext cx="3932240"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b="0" i="0">
                <a:latin typeface="Nunito" pitchFamily="2" charset="77"/>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7" name="Google Shape;47;p32" descr="Picture Placeholder 2"/>
          <p:cNvSpPr>
            <a:spLocks noGrp="1"/>
          </p:cNvSpPr>
          <p:nvPr>
            <p:ph type="pic" idx="2"/>
          </p:nvPr>
        </p:nvSpPr>
        <p:spPr>
          <a:xfrm>
            <a:off x="5183187" y="987425"/>
            <a:ext cx="6172202" cy="4873625"/>
          </a:xfrm>
          <a:prstGeom prst="rect">
            <a:avLst/>
          </a:prstGeom>
          <a:noFill/>
          <a:ln>
            <a:noFill/>
          </a:ln>
        </p:spPr>
      </p:sp>
      <p:sp>
        <p:nvSpPr>
          <p:cNvPr id="48" name="Google Shape;48;p32"/>
          <p:cNvSpPr txBox="1">
            <a:spLocks noGrp="1"/>
          </p:cNvSpPr>
          <p:nvPr>
            <p:ph type="body" idx="1"/>
          </p:nvPr>
        </p:nvSpPr>
        <p:spPr>
          <a:xfrm>
            <a:off x="839787" y="2057400"/>
            <a:ext cx="3932240"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b="0" i="0">
                <a:latin typeface="Nunito" pitchFamily="2" charset="77"/>
              </a:defRPr>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9" name="Google Shape;49;p32"/>
          <p:cNvSpPr txBox="1">
            <a:spLocks noGrp="1"/>
          </p:cNvSpPr>
          <p:nvPr>
            <p:ph type="sldNum" idx="12"/>
          </p:nvPr>
        </p:nvSpPr>
        <p:spPr>
          <a:xfrm>
            <a:off x="11080146" y="6400433"/>
            <a:ext cx="273654" cy="27695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b="0" i="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2"/>
          <p:cNvSpPr txBox="1">
            <a:spLocks noGrp="1"/>
          </p:cNvSpPr>
          <p:nvPr>
            <p:ph type="sldNum" idx="12"/>
          </p:nvPr>
        </p:nvSpPr>
        <p:spPr>
          <a:xfrm>
            <a:off x="11080146" y="6400433"/>
            <a:ext cx="273654" cy="276959"/>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Nunito" pitchFamily="2" charset="77"/>
                <a:ea typeface="Nunito" pitchFamily="2" charset="77"/>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Nunito" pitchFamily="2" charset="77"/>
          <a:ea typeface="Nunito"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Nunito" pitchFamily="2" charset="77"/>
          <a:ea typeface="Nunito"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aihw.gov.au/reports/australias-health/insufficient-physical-activity" TargetMode="External"/><Relationship Id="rId2" Type="http://schemas.openxmlformats.org/officeDocument/2006/relationships/hyperlink" Target="https://www.geelongaustralia.com.au/gphs/documents/item/8d9a8466b3d2832.aspx"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297"/>
        </a:solidFill>
        <a:effectLst/>
      </p:bgPr>
    </p:bg>
    <p:spTree>
      <p:nvGrpSpPr>
        <p:cNvPr id="1" name=""/>
        <p:cNvGrpSpPr/>
        <p:nvPr/>
      </p:nvGrpSpPr>
      <p:grpSpPr>
        <a:xfrm>
          <a:off x="0" y="0"/>
          <a:ext cx="0" cy="0"/>
          <a:chOff x="0" y="0"/>
          <a:chExt cx="0" cy="0"/>
        </a:xfrm>
      </p:grpSpPr>
      <p:sp>
        <p:nvSpPr>
          <p:cNvPr id="120" name="Shape 120" descr="Rectangle 12"/>
          <p:cNvSpPr/>
          <p:nvPr/>
        </p:nvSpPr>
        <p:spPr>
          <a:xfrm>
            <a:off x="1558381" y="2050136"/>
            <a:ext cx="9075238" cy="2123654"/>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6600">
                <a:solidFill>
                  <a:srgbClr val="001297"/>
                </a:solidFill>
                <a:latin typeface="Mink"/>
                <a:ea typeface="Mink"/>
                <a:cs typeface="Mink"/>
                <a:sym typeface="Mink"/>
              </a:defRPr>
            </a:lvl1pPr>
          </a:lstStyle>
          <a:p>
            <a:pPr algn="ctr"/>
            <a:r>
              <a:rPr lang="en-AU" dirty="0">
                <a:solidFill>
                  <a:schemeClr val="bg1"/>
                </a:solidFill>
              </a:rPr>
              <a:t>ACTIVE WORKPLACES</a:t>
            </a:r>
          </a:p>
        </p:txBody>
      </p:sp>
      <p:sp>
        <p:nvSpPr>
          <p:cNvPr id="122" name="Shape 122" descr="TextBox 14"/>
          <p:cNvSpPr/>
          <p:nvPr/>
        </p:nvSpPr>
        <p:spPr>
          <a:xfrm>
            <a:off x="1235020" y="359651"/>
            <a:ext cx="743190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latin typeface="Oswald-Regular"/>
                <a:ea typeface="Oswald-Regular"/>
                <a:cs typeface="Oswald-Regular"/>
                <a:sym typeface="Oswald-Regular"/>
              </a:defRPr>
            </a:lvl1pPr>
          </a:lstStyle>
          <a:p>
            <a:endParaRPr/>
          </a:p>
        </p:txBody>
      </p:sp>
      <p:sp>
        <p:nvSpPr>
          <p:cNvPr id="13" name="Shape 122" descr="TextBox 14">
            <a:extLst>
              <a:ext uri="{FF2B5EF4-FFF2-40B4-BE49-F238E27FC236}">
                <a16:creationId xmlns:a16="http://schemas.microsoft.com/office/drawing/2014/main" id="{B3E51FA0-C366-4892-A945-60801594C622}"/>
              </a:ext>
            </a:extLst>
          </p:cNvPr>
          <p:cNvSpPr/>
          <p:nvPr/>
        </p:nvSpPr>
        <p:spPr>
          <a:xfrm>
            <a:off x="1235020" y="359651"/>
            <a:ext cx="743190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latin typeface="Oswald-Regular"/>
                <a:ea typeface="Oswald-Regular"/>
                <a:cs typeface="Oswald-Regular"/>
                <a:sym typeface="Oswald-Regular"/>
              </a:defRPr>
            </a:lvl1pPr>
          </a:lstStyle>
          <a:p>
            <a:endParaRPr/>
          </a:p>
        </p:txBody>
      </p:sp>
      <p:sp>
        <p:nvSpPr>
          <p:cNvPr id="6" name="Shape 153" descr="TextBox 11">
            <a:extLst>
              <a:ext uri="{FF2B5EF4-FFF2-40B4-BE49-F238E27FC236}">
                <a16:creationId xmlns:a16="http://schemas.microsoft.com/office/drawing/2014/main" id="{3D2353EB-343E-B2DC-CDF8-8FC95FA07833}"/>
              </a:ext>
            </a:extLst>
          </p:cNvPr>
          <p:cNvSpPr/>
          <p:nvPr/>
        </p:nvSpPr>
        <p:spPr>
          <a:xfrm>
            <a:off x="3204510" y="4171390"/>
            <a:ext cx="5782979" cy="156965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008BFF"/>
                </a:solidFill>
                <a:latin typeface="Oswald-Regular"/>
                <a:ea typeface="Oswald-Regular"/>
                <a:cs typeface="Oswald-Regular"/>
                <a:sym typeface="Oswald-Regular"/>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2400" b="0" i="0" u="none" strike="noStrike" kern="0" cap="none" spc="0" normalizeH="0" baseline="0" noProof="0" dirty="0">
                <a:ln>
                  <a:noFill/>
                </a:ln>
                <a:solidFill>
                  <a:srgbClr val="008BFF"/>
                </a:solidFill>
                <a:effectLst/>
                <a:uLnTx/>
                <a:uFillTx/>
                <a:latin typeface="Oswald-Regular"/>
                <a:sym typeface="Oswald-Regular"/>
              </a:rPr>
              <a:t>UNDERSTANDING WORKER’S PHYSICAL ACTIVITY IN RELATION TO THE WORKPLACE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2400" b="0" i="0" u="none" strike="noStrike" kern="0" cap="none" spc="0" normalizeH="0" baseline="0" noProof="0" dirty="0">
                <a:ln>
                  <a:noFill/>
                </a:ln>
                <a:solidFill>
                  <a:srgbClr val="008BFF"/>
                </a:solidFill>
                <a:effectLst/>
                <a:uLnTx/>
                <a:uFillTx/>
                <a:latin typeface="Oswald-Regular"/>
                <a:sym typeface="Oswald-Regular"/>
              </a:rPr>
              <a:t>COBRAM ESTATE OLIVES, MAY 2023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U" sz="2400" b="0" i="0" u="none" strike="noStrike" kern="0" cap="none" spc="0" normalizeH="0" baseline="0" noProof="0" dirty="0">
              <a:ln>
                <a:noFill/>
              </a:ln>
              <a:solidFill>
                <a:srgbClr val="008BFF"/>
              </a:solidFill>
              <a:effectLst/>
              <a:uLnTx/>
              <a:uFillTx/>
              <a:latin typeface="Oswald-Regular"/>
              <a:sym typeface="Oswald-Regular"/>
            </a:endParaRPr>
          </a:p>
        </p:txBody>
      </p:sp>
      <p:pic>
        <p:nvPicPr>
          <p:cNvPr id="5" name="Picture 4">
            <a:extLst>
              <a:ext uri="{FF2B5EF4-FFF2-40B4-BE49-F238E27FC236}">
                <a16:creationId xmlns:a16="http://schemas.microsoft.com/office/drawing/2014/main" id="{B66FE8BE-3C2D-4F96-9B20-D7AC9BF12C67}"/>
              </a:ext>
            </a:extLst>
          </p:cNvPr>
          <p:cNvPicPr>
            <a:picLocks noChangeAspect="1"/>
          </p:cNvPicPr>
          <p:nvPr/>
        </p:nvPicPr>
        <p:blipFill>
          <a:blip r:embed="rId3"/>
          <a:stretch>
            <a:fillRect/>
          </a:stretch>
        </p:blipFill>
        <p:spPr>
          <a:xfrm>
            <a:off x="-1023504" y="710030"/>
            <a:ext cx="3135063" cy="956460"/>
          </a:xfrm>
          <a:prstGeom prst="rect">
            <a:avLst/>
          </a:prstGeom>
        </p:spPr>
      </p:pic>
      <p:pic>
        <p:nvPicPr>
          <p:cNvPr id="9" name="Picture 8">
            <a:extLst>
              <a:ext uri="{FF2B5EF4-FFF2-40B4-BE49-F238E27FC236}">
                <a16:creationId xmlns:a16="http://schemas.microsoft.com/office/drawing/2014/main" id="{48A4B965-1CD7-D517-76A3-4818853D997C}"/>
              </a:ext>
            </a:extLst>
          </p:cNvPr>
          <p:cNvPicPr>
            <a:picLocks noChangeAspect="1"/>
          </p:cNvPicPr>
          <p:nvPr/>
        </p:nvPicPr>
        <p:blipFill>
          <a:blip r:embed="rId4"/>
          <a:stretch>
            <a:fillRect/>
          </a:stretch>
        </p:blipFill>
        <p:spPr>
          <a:xfrm rot="20546653">
            <a:off x="6460894" y="5524646"/>
            <a:ext cx="7772400" cy="1947408"/>
          </a:xfrm>
          <a:prstGeom prst="rect">
            <a:avLst/>
          </a:prstGeom>
        </p:spPr>
      </p:pic>
      <p:pic>
        <p:nvPicPr>
          <p:cNvPr id="17" name="Picture 16">
            <a:extLst>
              <a:ext uri="{FF2B5EF4-FFF2-40B4-BE49-F238E27FC236}">
                <a16:creationId xmlns:a16="http://schemas.microsoft.com/office/drawing/2014/main" id="{0FC98C77-6324-49AC-865D-9B433B9033B2}"/>
              </a:ext>
            </a:extLst>
          </p:cNvPr>
          <p:cNvPicPr>
            <a:picLocks noChangeAspect="1"/>
          </p:cNvPicPr>
          <p:nvPr/>
        </p:nvPicPr>
        <p:blipFill>
          <a:blip r:embed="rId3"/>
          <a:stretch>
            <a:fillRect/>
          </a:stretch>
        </p:blipFill>
        <p:spPr>
          <a:xfrm>
            <a:off x="10633619" y="1666490"/>
            <a:ext cx="2581885" cy="787694"/>
          </a:xfrm>
          <a:prstGeom prst="rect">
            <a:avLst/>
          </a:prstGeom>
        </p:spPr>
      </p:pic>
      <p:pic>
        <p:nvPicPr>
          <p:cNvPr id="18" name="Picture 17">
            <a:extLst>
              <a:ext uri="{FF2B5EF4-FFF2-40B4-BE49-F238E27FC236}">
                <a16:creationId xmlns:a16="http://schemas.microsoft.com/office/drawing/2014/main" id="{73CB7A93-90E1-E8C7-F23E-A03A6FDFE792}"/>
              </a:ext>
            </a:extLst>
          </p:cNvPr>
          <p:cNvPicPr>
            <a:picLocks noChangeAspect="1"/>
          </p:cNvPicPr>
          <p:nvPr/>
        </p:nvPicPr>
        <p:blipFill>
          <a:blip r:embed="rId5"/>
          <a:stretch>
            <a:fillRect/>
          </a:stretch>
        </p:blipFill>
        <p:spPr>
          <a:xfrm rot="15918823">
            <a:off x="8289174" y="-1452233"/>
            <a:ext cx="3179075" cy="3623767"/>
          </a:xfrm>
          <a:prstGeom prst="rect">
            <a:avLst/>
          </a:prstGeom>
        </p:spPr>
      </p:pic>
      <p:pic>
        <p:nvPicPr>
          <p:cNvPr id="2" name="Picture 1">
            <a:extLst>
              <a:ext uri="{FF2B5EF4-FFF2-40B4-BE49-F238E27FC236}">
                <a16:creationId xmlns:a16="http://schemas.microsoft.com/office/drawing/2014/main" id="{AB69323D-CCB5-E712-1BA7-EE796E400F4E}"/>
              </a:ext>
            </a:extLst>
          </p:cNvPr>
          <p:cNvPicPr>
            <a:picLocks noChangeAspect="1"/>
          </p:cNvPicPr>
          <p:nvPr/>
        </p:nvPicPr>
        <p:blipFill>
          <a:blip r:embed="rId6"/>
          <a:stretch>
            <a:fillRect/>
          </a:stretch>
        </p:blipFill>
        <p:spPr>
          <a:xfrm>
            <a:off x="-1393893" y="5064898"/>
            <a:ext cx="3394322" cy="3990993"/>
          </a:xfrm>
          <a:prstGeom prst="rect">
            <a:avLst/>
          </a:prstGeom>
        </p:spPr>
      </p:pic>
      <p:pic>
        <p:nvPicPr>
          <p:cNvPr id="2050" name="Picture 2" descr="Active Geelong">
            <a:extLst>
              <a:ext uri="{FF2B5EF4-FFF2-40B4-BE49-F238E27FC236}">
                <a16:creationId xmlns:a16="http://schemas.microsoft.com/office/drawing/2014/main" id="{157B08E9-CCDF-CA07-02C6-CB1A795420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0478" y="5560436"/>
            <a:ext cx="1152159" cy="11521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with a leaf and text&#10;&#10;Description automatically generated">
            <a:extLst>
              <a:ext uri="{FF2B5EF4-FFF2-40B4-BE49-F238E27FC236}">
                <a16:creationId xmlns:a16="http://schemas.microsoft.com/office/drawing/2014/main" id="{3713B578-EED6-7ACE-9E14-B3E6327003CA}"/>
              </a:ext>
            </a:extLst>
          </p:cNvPr>
          <p:cNvPicPr>
            <a:picLocks noChangeAspect="1"/>
          </p:cNvPicPr>
          <p:nvPr/>
        </p:nvPicPr>
        <p:blipFill>
          <a:blip r:embed="rId8"/>
          <a:stretch>
            <a:fillRect/>
          </a:stretch>
        </p:blipFill>
        <p:spPr>
          <a:xfrm>
            <a:off x="5938247" y="5600143"/>
            <a:ext cx="1701615" cy="1090666"/>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02066" y="5609191"/>
            <a:ext cx="941804" cy="1054647"/>
          </a:xfrm>
          <a:prstGeom prst="rect">
            <a:avLst/>
          </a:prstGeom>
        </p:spPr>
      </p:pic>
    </p:spTree>
    <p:extLst>
      <p:ext uri="{BB962C8B-B14F-4D97-AF65-F5344CB8AC3E}">
        <p14:creationId xmlns:p14="http://schemas.microsoft.com/office/powerpoint/2010/main" val="4210242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8BFF"/>
        </a:solidFill>
        <a:effectLst/>
      </p:bgPr>
    </p:bg>
    <p:spTree>
      <p:nvGrpSpPr>
        <p:cNvPr id="1" name=""/>
        <p:cNvGrpSpPr/>
        <p:nvPr/>
      </p:nvGrpSpPr>
      <p:grpSpPr>
        <a:xfrm>
          <a:off x="0" y="0"/>
          <a:ext cx="0" cy="0"/>
          <a:chOff x="0" y="0"/>
          <a:chExt cx="0" cy="0"/>
        </a:xfrm>
      </p:grpSpPr>
      <p:grpSp>
        <p:nvGrpSpPr>
          <p:cNvPr id="117" name="Group 117" descr="Rectangle 16"/>
          <p:cNvGrpSpPr/>
          <p:nvPr/>
        </p:nvGrpSpPr>
        <p:grpSpPr>
          <a:xfrm>
            <a:off x="-54585" y="0"/>
            <a:ext cx="12463941" cy="7059174"/>
            <a:chOff x="-1" y="-2"/>
            <a:chExt cx="12463940" cy="7059173"/>
          </a:xfrm>
        </p:grpSpPr>
        <p:sp>
          <p:nvSpPr>
            <p:cNvPr id="115" name="Shape 115" descr="Rectangle"/>
            <p:cNvSpPr/>
            <p:nvPr/>
          </p:nvSpPr>
          <p:spPr>
            <a:xfrm>
              <a:off x="-1" y="-2"/>
              <a:ext cx="12463940" cy="7059173"/>
            </a:xfrm>
            <a:prstGeom prst="rect">
              <a:avLst/>
            </a:prstGeom>
            <a:solidFill>
              <a:srgbClr val="008BFF"/>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latin typeface="Nunito" pitchFamily="2" charset="77"/>
              </a:endParaRPr>
            </a:p>
          </p:txBody>
        </p:sp>
        <p:sp>
          <p:nvSpPr>
            <p:cNvPr id="116" name="Shape 116" descr="v"/>
            <p:cNvSpPr/>
            <p:nvPr/>
          </p:nvSpPr>
          <p:spPr>
            <a:xfrm>
              <a:off x="-1" y="3375697"/>
              <a:ext cx="12463940" cy="3077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solidFill>
                    <a:srgbClr val="008BFF"/>
                  </a:solidFill>
                </a:defRPr>
              </a:lvl1pPr>
            </a:lstStyle>
            <a:p>
              <a:r>
                <a:rPr>
                  <a:latin typeface="Nunito" pitchFamily="2" charset="77"/>
                </a:rPr>
                <a:t>v</a:t>
              </a:r>
            </a:p>
          </p:txBody>
        </p:sp>
      </p:grpSp>
      <p:sp>
        <p:nvSpPr>
          <p:cNvPr id="120" name="Shape 120" descr="Rectangle 12"/>
          <p:cNvSpPr/>
          <p:nvPr/>
        </p:nvSpPr>
        <p:spPr>
          <a:xfrm>
            <a:off x="-54584" y="2720095"/>
            <a:ext cx="12466220" cy="110799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6600">
                <a:solidFill>
                  <a:srgbClr val="001297"/>
                </a:solidFill>
                <a:latin typeface="Mink"/>
                <a:ea typeface="Mink"/>
                <a:cs typeface="Mink"/>
                <a:sym typeface="Mink"/>
              </a:defRPr>
            </a:lvl1pPr>
          </a:lstStyle>
          <a:p>
            <a:pPr algn="ctr"/>
            <a:r>
              <a:rPr lang="en-AU">
                <a:solidFill>
                  <a:schemeClr val="bg1"/>
                </a:solidFill>
              </a:rPr>
              <a:t>WORKSHOP 1</a:t>
            </a:r>
          </a:p>
        </p:txBody>
      </p:sp>
      <p:sp>
        <p:nvSpPr>
          <p:cNvPr id="122" name="Shape 122" descr="TextBox 14"/>
          <p:cNvSpPr/>
          <p:nvPr/>
        </p:nvSpPr>
        <p:spPr>
          <a:xfrm>
            <a:off x="1235020" y="359651"/>
            <a:ext cx="743190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latin typeface="Oswald-Regular"/>
                <a:ea typeface="Oswald-Regular"/>
                <a:cs typeface="Oswald-Regular"/>
                <a:sym typeface="Oswald-Regular"/>
              </a:defRPr>
            </a:lvl1pPr>
          </a:lstStyle>
          <a:p>
            <a:endParaRPr/>
          </a:p>
        </p:txBody>
      </p:sp>
      <p:sp>
        <p:nvSpPr>
          <p:cNvPr id="13" name="Shape 122" descr="TextBox 14">
            <a:extLst>
              <a:ext uri="{FF2B5EF4-FFF2-40B4-BE49-F238E27FC236}">
                <a16:creationId xmlns:a16="http://schemas.microsoft.com/office/drawing/2014/main" id="{B3E51FA0-C366-4892-A945-60801594C622}"/>
              </a:ext>
            </a:extLst>
          </p:cNvPr>
          <p:cNvSpPr/>
          <p:nvPr/>
        </p:nvSpPr>
        <p:spPr>
          <a:xfrm>
            <a:off x="1235020" y="359651"/>
            <a:ext cx="743190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latin typeface="Oswald-Regular"/>
                <a:ea typeface="Oswald-Regular"/>
                <a:cs typeface="Oswald-Regular"/>
                <a:sym typeface="Oswald-Regular"/>
              </a:defRPr>
            </a:lvl1pPr>
          </a:lstStyle>
          <a:p>
            <a:endParaRPr/>
          </a:p>
        </p:txBody>
      </p:sp>
      <p:sp>
        <p:nvSpPr>
          <p:cNvPr id="6" name="Google Shape;99;p4" descr="Rectangle 1">
            <a:extLst>
              <a:ext uri="{FF2B5EF4-FFF2-40B4-BE49-F238E27FC236}">
                <a16:creationId xmlns:a16="http://schemas.microsoft.com/office/drawing/2014/main" id="{830F3F50-F886-ED5F-F334-DC5C9281B216}"/>
              </a:ext>
            </a:extLst>
          </p:cNvPr>
          <p:cNvSpPr/>
          <p:nvPr/>
        </p:nvSpPr>
        <p:spPr>
          <a:xfrm>
            <a:off x="1942578" y="3812719"/>
            <a:ext cx="8543101" cy="830956"/>
          </a:xfrm>
          <a:prstGeom prst="rect">
            <a:avLst/>
          </a:prstGeom>
          <a:noFill/>
          <a:ln>
            <a:noFill/>
          </a:ln>
        </p:spPr>
        <p:txBody>
          <a:bodyPr spcFirstLastPara="1" wrap="square" lIns="45700" tIns="45700" rIns="45700" bIns="45700" numCol="1" anchor="t" anchorCtr="0">
            <a:spAutoFit/>
          </a:bodyPr>
          <a:lstStyle/>
          <a:p>
            <a:pPr marL="0" marR="0" lvl="0" indent="0" algn="ctr" rtl="0">
              <a:lnSpc>
                <a:spcPct val="100000"/>
              </a:lnSpc>
              <a:spcBef>
                <a:spcPts val="0"/>
              </a:spcBef>
              <a:spcAft>
                <a:spcPts val="0"/>
              </a:spcAft>
              <a:buClr>
                <a:srgbClr val="001297"/>
              </a:buClr>
              <a:buSzPts val="1800"/>
              <a:buFont typeface="Nunito"/>
              <a:buNone/>
            </a:pPr>
            <a:r>
              <a:rPr lang="en-US" sz="2400" u="none" strike="noStrike" cap="none" dirty="0">
                <a:solidFill>
                  <a:srgbClr val="001297"/>
                </a:solidFill>
                <a:latin typeface="Oswald Medium" pitchFamily="2" charset="77"/>
                <a:ea typeface="Nunito"/>
                <a:cs typeface="Nunito"/>
                <a:sym typeface="Nunito"/>
              </a:rPr>
              <a:t>DEVELOPING THE COBRAM ESTATE OLIVES MAP</a:t>
            </a:r>
          </a:p>
          <a:p>
            <a:pPr marL="0" marR="0" lvl="0" indent="0" algn="ctr" rtl="0">
              <a:lnSpc>
                <a:spcPct val="100000"/>
              </a:lnSpc>
              <a:spcBef>
                <a:spcPts val="0"/>
              </a:spcBef>
              <a:spcAft>
                <a:spcPts val="0"/>
              </a:spcAft>
              <a:buClr>
                <a:srgbClr val="001297"/>
              </a:buClr>
              <a:buSzPts val="1800"/>
              <a:buFont typeface="Nunito"/>
              <a:buNone/>
            </a:pPr>
            <a:r>
              <a:rPr lang="en-US" sz="2400" u="none" strike="noStrike" cap="none" dirty="0">
                <a:solidFill>
                  <a:srgbClr val="001297"/>
                </a:solidFill>
                <a:latin typeface="Oswald Medium" pitchFamily="2" charset="77"/>
                <a:ea typeface="Nunito"/>
                <a:cs typeface="Nunito"/>
                <a:sym typeface="Nunito"/>
              </a:rPr>
              <a:t>MAY 5 2023</a:t>
            </a:r>
          </a:p>
        </p:txBody>
      </p:sp>
      <p:pic>
        <p:nvPicPr>
          <p:cNvPr id="7" name="Picture 6" descr="A picture containing cone, lamp, art&#10;&#10;Description automatically generated">
            <a:extLst>
              <a:ext uri="{FF2B5EF4-FFF2-40B4-BE49-F238E27FC236}">
                <a16:creationId xmlns:a16="http://schemas.microsoft.com/office/drawing/2014/main" id="{11FF90B0-229E-0822-57EC-43F4BCED609D}"/>
              </a:ext>
            </a:extLst>
          </p:cNvPr>
          <p:cNvPicPr>
            <a:picLocks noChangeAspect="1"/>
          </p:cNvPicPr>
          <p:nvPr/>
        </p:nvPicPr>
        <p:blipFill>
          <a:blip r:embed="rId2"/>
          <a:stretch>
            <a:fillRect/>
          </a:stretch>
        </p:blipFill>
        <p:spPr>
          <a:xfrm>
            <a:off x="9787662" y="1488345"/>
            <a:ext cx="6858000" cy="6858000"/>
          </a:xfrm>
          <a:prstGeom prst="rect">
            <a:avLst/>
          </a:prstGeom>
        </p:spPr>
      </p:pic>
      <p:pic>
        <p:nvPicPr>
          <p:cNvPr id="8" name="Picture 7" descr="A picture containing cone, lamp, art&#10;&#10;Description automatically generated">
            <a:extLst>
              <a:ext uri="{FF2B5EF4-FFF2-40B4-BE49-F238E27FC236}">
                <a16:creationId xmlns:a16="http://schemas.microsoft.com/office/drawing/2014/main" id="{508C8ADE-24B7-9E65-BDCE-3B69FCA3273E}"/>
              </a:ext>
            </a:extLst>
          </p:cNvPr>
          <p:cNvPicPr>
            <a:picLocks noChangeAspect="1"/>
          </p:cNvPicPr>
          <p:nvPr/>
        </p:nvPicPr>
        <p:blipFill>
          <a:blip r:embed="rId2"/>
          <a:stretch>
            <a:fillRect/>
          </a:stretch>
        </p:blipFill>
        <p:spPr>
          <a:xfrm>
            <a:off x="-4117657" y="-514352"/>
            <a:ext cx="6858000" cy="6858000"/>
          </a:xfrm>
          <a:prstGeom prst="rect">
            <a:avLst/>
          </a:prstGeom>
        </p:spPr>
      </p:pic>
      <p:pic>
        <p:nvPicPr>
          <p:cNvPr id="4" name="Picture 3" descr="A picture containing graphics, child art, graphic design, drawing&#10;&#10;Description automatically generated">
            <a:extLst>
              <a:ext uri="{FF2B5EF4-FFF2-40B4-BE49-F238E27FC236}">
                <a16:creationId xmlns:a16="http://schemas.microsoft.com/office/drawing/2014/main" id="{E8AB45CD-0B3A-4AB1-2F8A-20E1E27701D4}"/>
              </a:ext>
            </a:extLst>
          </p:cNvPr>
          <p:cNvPicPr>
            <a:picLocks noChangeAspect="1"/>
          </p:cNvPicPr>
          <p:nvPr/>
        </p:nvPicPr>
        <p:blipFill>
          <a:blip r:embed="rId3"/>
          <a:stretch>
            <a:fillRect/>
          </a:stretch>
        </p:blipFill>
        <p:spPr>
          <a:xfrm rot="789117">
            <a:off x="-744857" y="2085242"/>
            <a:ext cx="6858000" cy="6858000"/>
          </a:xfrm>
          <a:prstGeom prst="rect">
            <a:avLst/>
          </a:prstGeom>
        </p:spPr>
      </p:pic>
      <p:pic>
        <p:nvPicPr>
          <p:cNvPr id="9" name="Picture 8">
            <a:extLst>
              <a:ext uri="{FF2B5EF4-FFF2-40B4-BE49-F238E27FC236}">
                <a16:creationId xmlns:a16="http://schemas.microsoft.com/office/drawing/2014/main" id="{41CAE20A-AD8C-CF81-5C62-95EB96C0AB2B}"/>
              </a:ext>
            </a:extLst>
          </p:cNvPr>
          <p:cNvPicPr>
            <a:picLocks noChangeAspect="1"/>
          </p:cNvPicPr>
          <p:nvPr/>
        </p:nvPicPr>
        <p:blipFill>
          <a:blip r:embed="rId4"/>
          <a:stretch>
            <a:fillRect/>
          </a:stretch>
        </p:blipFill>
        <p:spPr>
          <a:xfrm>
            <a:off x="3964688" y="-2428876"/>
            <a:ext cx="3886200" cy="4343400"/>
          </a:xfrm>
          <a:prstGeom prst="rect">
            <a:avLst/>
          </a:prstGeom>
        </p:spPr>
      </p:pic>
    </p:spTree>
    <p:extLst>
      <p:ext uri="{BB962C8B-B14F-4D97-AF65-F5344CB8AC3E}">
        <p14:creationId xmlns:p14="http://schemas.microsoft.com/office/powerpoint/2010/main" val="2814575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9D5E6"/>
        </a:solidFill>
        <a:effectLst/>
      </p:bgPr>
    </p:bg>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1D9DEC6-7EFC-125F-75AC-C2C07598BBF9}"/>
              </a:ext>
            </a:extLst>
          </p:cNvPr>
          <p:cNvSpPr txBox="1">
            <a:spLocks/>
          </p:cNvSpPr>
          <p:nvPr/>
        </p:nvSpPr>
        <p:spPr>
          <a:xfrm>
            <a:off x="1851577" y="3684637"/>
            <a:ext cx="8579224" cy="2729765"/>
          </a:xfrm>
          <a:prstGeom prst="rect">
            <a:avLst/>
          </a:prstGeom>
          <a:noFill/>
          <a:ln>
            <a:noFill/>
          </a:ln>
        </p:spPr>
        <p:txBody>
          <a:bodyPr spcFirstLastPara="1" wrap="square" lIns="45700" tIns="45700" rIns="45700" bIns="45700" anchor="t" anchorCtr="0">
            <a:normAutofit fontScale="925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Nunito" pitchFamily="2" charset="77"/>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lgn="ctr">
              <a:lnSpc>
                <a:spcPct val="107000"/>
              </a:lnSpc>
              <a:spcAft>
                <a:spcPts val="800"/>
              </a:spcAft>
              <a:buNone/>
            </a:pPr>
            <a:r>
              <a:rPr lang="en-US" sz="2400" dirty="0">
                <a:solidFill>
                  <a:srgbClr val="001297"/>
                </a:solidFill>
                <a:effectLst/>
                <a:latin typeface="Nunito" pitchFamily="2" charset="0"/>
                <a:ea typeface="Calibri" panose="020F0502020204030204" pitchFamily="34" charset="0"/>
                <a:cs typeface="Times New Roman" panose="02020603050405020304" pitchFamily="18" charset="0"/>
              </a:rPr>
              <a:t>A series of activities were conducted where participants identified factors affecting workers’ physical activity at </a:t>
            </a:r>
            <a:r>
              <a:rPr lang="en-US" sz="2400" dirty="0" err="1">
                <a:solidFill>
                  <a:srgbClr val="001297"/>
                </a:solidFill>
                <a:effectLst/>
                <a:latin typeface="Nunito" pitchFamily="2" charset="0"/>
                <a:ea typeface="Calibri" panose="020F0502020204030204" pitchFamily="34" charset="0"/>
                <a:cs typeface="Times New Roman" panose="02020603050405020304" pitchFamily="18" charset="0"/>
              </a:rPr>
              <a:t>Cobram</a:t>
            </a:r>
            <a:r>
              <a:rPr lang="en-US" sz="2400" dirty="0">
                <a:solidFill>
                  <a:srgbClr val="001297"/>
                </a:solidFill>
                <a:effectLst/>
                <a:latin typeface="Nunito" pitchFamily="2" charset="0"/>
                <a:ea typeface="Calibri" panose="020F0502020204030204" pitchFamily="34" charset="0"/>
                <a:cs typeface="Times New Roman" panose="02020603050405020304" pitchFamily="18" charset="0"/>
              </a:rPr>
              <a:t> Estate Olives, and how those factors were connected to one another.</a:t>
            </a:r>
          </a:p>
          <a:p>
            <a:pPr marL="114300" indent="0" algn="ctr">
              <a:lnSpc>
                <a:spcPct val="107000"/>
              </a:lnSpc>
              <a:spcAft>
                <a:spcPts val="800"/>
              </a:spcAft>
              <a:buNone/>
            </a:pPr>
            <a:r>
              <a:rPr lang="en-US" sz="2400" dirty="0">
                <a:solidFill>
                  <a:srgbClr val="001297"/>
                </a:solidFill>
                <a:effectLst/>
                <a:latin typeface="Nunito" pitchFamily="2" charset="0"/>
                <a:ea typeface="Calibri" panose="020F0502020204030204" pitchFamily="34" charset="0"/>
                <a:cs typeface="Times New Roman" panose="02020603050405020304" pitchFamily="18" charset="0"/>
              </a:rPr>
              <a:t>An initial Active Workplace Map was created in the first workshop, and the session concluded with a review of the map produced, and an explanation of the following session.</a:t>
            </a:r>
          </a:p>
        </p:txBody>
      </p:sp>
      <p:pic>
        <p:nvPicPr>
          <p:cNvPr id="19" name="Picture 18">
            <a:extLst>
              <a:ext uri="{FF2B5EF4-FFF2-40B4-BE49-F238E27FC236}">
                <a16:creationId xmlns:a16="http://schemas.microsoft.com/office/drawing/2014/main" id="{C6742CF5-0E11-1A34-4B5F-C39F33CD8D19}"/>
              </a:ext>
            </a:extLst>
          </p:cNvPr>
          <p:cNvPicPr>
            <a:picLocks noChangeAspect="1"/>
          </p:cNvPicPr>
          <p:nvPr/>
        </p:nvPicPr>
        <p:blipFill>
          <a:blip r:embed="rId2"/>
          <a:stretch>
            <a:fillRect/>
          </a:stretch>
        </p:blipFill>
        <p:spPr>
          <a:xfrm rot="10800000">
            <a:off x="1613647" y="1744291"/>
            <a:ext cx="8969188" cy="1819179"/>
          </a:xfrm>
          <a:prstGeom prst="rect">
            <a:avLst/>
          </a:prstGeom>
        </p:spPr>
      </p:pic>
      <p:sp>
        <p:nvSpPr>
          <p:cNvPr id="20" name="Content Placeholder 2">
            <a:extLst>
              <a:ext uri="{FF2B5EF4-FFF2-40B4-BE49-F238E27FC236}">
                <a16:creationId xmlns:a16="http://schemas.microsoft.com/office/drawing/2014/main" id="{89663383-696C-ACC5-F399-B6CFEC54A9C4}"/>
              </a:ext>
            </a:extLst>
          </p:cNvPr>
          <p:cNvSpPr txBox="1">
            <a:spLocks/>
          </p:cNvSpPr>
          <p:nvPr/>
        </p:nvSpPr>
        <p:spPr>
          <a:xfrm>
            <a:off x="2013694" y="2022996"/>
            <a:ext cx="8164608" cy="1270754"/>
          </a:xfrm>
          <a:prstGeom prst="rect">
            <a:avLst/>
          </a:prstGeom>
          <a:noFill/>
          <a:ln>
            <a:noFill/>
          </a:ln>
        </p:spPr>
        <p:txBody>
          <a:bodyPr spcFirstLastPara="1" wrap="square" lIns="45700" tIns="45700" rIns="45700" bIns="45700" anchor="t" anchorCtr="0">
            <a:normAutofit fontScale="925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Nunito" pitchFamily="2" charset="77"/>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lgn="ctr">
              <a:lnSpc>
                <a:spcPct val="107000"/>
              </a:lnSpc>
              <a:spcAft>
                <a:spcPts val="800"/>
              </a:spcAft>
              <a:buNone/>
            </a:pPr>
            <a:r>
              <a:rPr lang="en-US" sz="2400" dirty="0">
                <a:solidFill>
                  <a:schemeClr val="bg1"/>
                </a:solidFill>
                <a:effectLst/>
                <a:latin typeface="Nunito" pitchFamily="2" charset="0"/>
                <a:ea typeface="Calibri" panose="020F0502020204030204" pitchFamily="34" charset="0"/>
                <a:cs typeface="Times New Roman" panose="02020603050405020304" pitchFamily="18" charset="0"/>
              </a:rPr>
              <a:t>Objective: To get an understanding of the factors influencing the physical activity of workers at </a:t>
            </a:r>
            <a:r>
              <a:rPr lang="en-US" sz="2400" dirty="0" err="1">
                <a:solidFill>
                  <a:schemeClr val="bg1"/>
                </a:solidFill>
                <a:effectLst/>
                <a:latin typeface="Nunito" pitchFamily="2" charset="0"/>
                <a:ea typeface="Calibri" panose="020F0502020204030204" pitchFamily="34" charset="0"/>
                <a:cs typeface="Times New Roman" panose="02020603050405020304" pitchFamily="18" charset="0"/>
              </a:rPr>
              <a:t>Cobram</a:t>
            </a:r>
            <a:r>
              <a:rPr lang="en-US" sz="2400" dirty="0">
                <a:solidFill>
                  <a:schemeClr val="bg1"/>
                </a:solidFill>
                <a:effectLst/>
                <a:latin typeface="Nunito" pitchFamily="2" charset="0"/>
                <a:ea typeface="Calibri" panose="020F0502020204030204" pitchFamily="34" charset="0"/>
                <a:cs typeface="Times New Roman" panose="02020603050405020304" pitchFamily="18" charset="0"/>
              </a:rPr>
              <a:t> Estate Olives, Lara.</a:t>
            </a:r>
          </a:p>
        </p:txBody>
      </p:sp>
      <p:sp>
        <p:nvSpPr>
          <p:cNvPr id="3" name="Shape 189" descr="Rectangle 14">
            <a:extLst>
              <a:ext uri="{FF2B5EF4-FFF2-40B4-BE49-F238E27FC236}">
                <a16:creationId xmlns:a16="http://schemas.microsoft.com/office/drawing/2014/main" id="{82F6C269-3164-6B0B-1549-FE60E2846B55}"/>
              </a:ext>
            </a:extLst>
          </p:cNvPr>
          <p:cNvSpPr/>
          <p:nvPr/>
        </p:nvSpPr>
        <p:spPr>
          <a:xfrm>
            <a:off x="1761196" y="635143"/>
            <a:ext cx="8669605" cy="4001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spcAft>
                <a:spcPts val="600"/>
              </a:spcAft>
              <a:defRPr sz="3600">
                <a:solidFill>
                  <a:srgbClr val="001297"/>
                </a:solidFill>
                <a:latin typeface="Mink"/>
                <a:ea typeface="Mink"/>
                <a:cs typeface="Mink"/>
                <a:sym typeface="Mink"/>
              </a:defRPr>
            </a:pPr>
            <a:r>
              <a:rPr lang="en-US" sz="2000" b="1">
                <a:latin typeface="Oswald" pitchFamily="2" charset="77"/>
              </a:rPr>
              <a:t>WORKSHOP 1</a:t>
            </a:r>
          </a:p>
        </p:txBody>
      </p:sp>
      <p:pic>
        <p:nvPicPr>
          <p:cNvPr id="2" name="Picture 1">
            <a:extLst>
              <a:ext uri="{FF2B5EF4-FFF2-40B4-BE49-F238E27FC236}">
                <a16:creationId xmlns:a16="http://schemas.microsoft.com/office/drawing/2014/main" id="{B8758D40-9549-5543-9FE9-244F9AFF0DBE}"/>
              </a:ext>
            </a:extLst>
          </p:cNvPr>
          <p:cNvPicPr>
            <a:picLocks noChangeAspect="1"/>
          </p:cNvPicPr>
          <p:nvPr/>
        </p:nvPicPr>
        <p:blipFill>
          <a:blip r:embed="rId3"/>
          <a:stretch>
            <a:fillRect/>
          </a:stretch>
        </p:blipFill>
        <p:spPr>
          <a:xfrm>
            <a:off x="7526569" y="443598"/>
            <a:ext cx="5303465" cy="2439933"/>
          </a:xfrm>
          <a:prstGeom prst="rect">
            <a:avLst/>
          </a:prstGeom>
        </p:spPr>
      </p:pic>
      <p:pic>
        <p:nvPicPr>
          <p:cNvPr id="4" name="Picture 3">
            <a:extLst>
              <a:ext uri="{FF2B5EF4-FFF2-40B4-BE49-F238E27FC236}">
                <a16:creationId xmlns:a16="http://schemas.microsoft.com/office/drawing/2014/main" id="{E2778345-F5E8-44F2-B182-BBC78E1C6050}"/>
              </a:ext>
            </a:extLst>
          </p:cNvPr>
          <p:cNvPicPr>
            <a:picLocks noChangeAspect="1"/>
          </p:cNvPicPr>
          <p:nvPr/>
        </p:nvPicPr>
        <p:blipFill>
          <a:blip r:embed="rId3"/>
          <a:stretch>
            <a:fillRect/>
          </a:stretch>
        </p:blipFill>
        <p:spPr>
          <a:xfrm>
            <a:off x="-3920772" y="-184719"/>
            <a:ext cx="5303465" cy="2439933"/>
          </a:xfrm>
          <a:prstGeom prst="rect">
            <a:avLst/>
          </a:prstGeom>
        </p:spPr>
      </p:pic>
    </p:spTree>
    <p:extLst>
      <p:ext uri="{BB962C8B-B14F-4D97-AF65-F5344CB8AC3E}">
        <p14:creationId xmlns:p14="http://schemas.microsoft.com/office/powerpoint/2010/main" val="1341553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9D5E6"/>
        </a:solidFill>
        <a:effectLst/>
      </p:bgPr>
    </p:bg>
    <p:spTree>
      <p:nvGrpSpPr>
        <p:cNvPr id="1" name=""/>
        <p:cNvGrpSpPr/>
        <p:nvPr/>
      </p:nvGrpSpPr>
      <p:grpSpPr>
        <a:xfrm>
          <a:off x="0" y="0"/>
          <a:ext cx="0" cy="0"/>
          <a:chOff x="0" y="0"/>
          <a:chExt cx="0" cy="0"/>
        </a:xfrm>
      </p:grpSpPr>
      <p:sp>
        <p:nvSpPr>
          <p:cNvPr id="24" name="Shape 189" descr="Rectangle 14">
            <a:extLst>
              <a:ext uri="{FF2B5EF4-FFF2-40B4-BE49-F238E27FC236}">
                <a16:creationId xmlns:a16="http://schemas.microsoft.com/office/drawing/2014/main" id="{F0E1E0E8-CA15-911B-D400-181E80F82728}"/>
              </a:ext>
            </a:extLst>
          </p:cNvPr>
          <p:cNvSpPr/>
          <p:nvPr/>
        </p:nvSpPr>
        <p:spPr>
          <a:xfrm>
            <a:off x="2644769" y="1455413"/>
            <a:ext cx="6992839" cy="115415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spcAft>
                <a:spcPts val="600"/>
              </a:spcAft>
              <a:defRPr sz="3600">
                <a:solidFill>
                  <a:srgbClr val="001297"/>
                </a:solidFill>
                <a:latin typeface="Mink"/>
                <a:ea typeface="Mink"/>
                <a:cs typeface="Mink"/>
                <a:sym typeface="Mink"/>
              </a:defRPr>
            </a:pPr>
            <a:r>
              <a:rPr lang="en-US" sz="3200" dirty="0"/>
              <a:t>STORIES THAT EMERGED</a:t>
            </a:r>
          </a:p>
          <a:p>
            <a:pPr algn="ctr">
              <a:spcAft>
                <a:spcPts val="600"/>
              </a:spcAft>
              <a:defRPr sz="3600">
                <a:solidFill>
                  <a:srgbClr val="001297"/>
                </a:solidFill>
                <a:latin typeface="Mink"/>
                <a:ea typeface="Mink"/>
                <a:cs typeface="Mink"/>
                <a:sym typeface="Mink"/>
              </a:defRPr>
            </a:pPr>
            <a:r>
              <a:rPr lang="en-US" sz="3200" dirty="0"/>
              <a:t>IN THE CONSULTATION</a:t>
            </a:r>
          </a:p>
        </p:txBody>
      </p:sp>
      <p:sp>
        <p:nvSpPr>
          <p:cNvPr id="25" name="Rectangle 24">
            <a:extLst>
              <a:ext uri="{FF2B5EF4-FFF2-40B4-BE49-F238E27FC236}">
                <a16:creationId xmlns:a16="http://schemas.microsoft.com/office/drawing/2014/main" id="{BA239FBA-68CE-02A7-31B1-AC76C6682BF3}"/>
              </a:ext>
            </a:extLst>
          </p:cNvPr>
          <p:cNvSpPr/>
          <p:nvPr/>
        </p:nvSpPr>
        <p:spPr>
          <a:xfrm>
            <a:off x="1117110" y="3225059"/>
            <a:ext cx="10048155" cy="2823850"/>
          </a:xfrm>
          <a:prstGeom prst="rect">
            <a:avLst/>
          </a:prstGeom>
        </p:spPr>
        <p:txBody>
          <a:bodyPr wrap="square">
            <a:spAutoFit/>
          </a:bodyPr>
          <a:lstStyle/>
          <a:p>
            <a:pPr algn="ctr">
              <a:lnSpc>
                <a:spcPct val="150000"/>
              </a:lnSpc>
            </a:pPr>
            <a:r>
              <a:rPr lang="en-US" sz="2000" dirty="0">
                <a:solidFill>
                  <a:srgbClr val="001297"/>
                </a:solidFill>
                <a:latin typeface="Nunito" panose="00000500000000000000" pitchFamily="2" charset="0"/>
                <a:ea typeface="Typ1451 Medium" charset="0"/>
                <a:cs typeface="Typ1451 Medium" charset="0"/>
              </a:rPr>
              <a:t>Four key themes emerged from the factors identified by participants in workshop one: </a:t>
            </a:r>
          </a:p>
          <a:p>
            <a:pPr algn="ctr">
              <a:lnSpc>
                <a:spcPct val="150000"/>
              </a:lnSpc>
            </a:pPr>
            <a:r>
              <a:rPr lang="en-US" sz="2000" dirty="0">
                <a:solidFill>
                  <a:srgbClr val="001297"/>
                </a:solidFill>
                <a:latin typeface="Mink" pitchFamily="2" charset="77"/>
                <a:ea typeface="Typ1451 Medium" charset="0"/>
                <a:cs typeface="Typ1451 Medium" charset="0"/>
              </a:rPr>
              <a:t>WORK ROLE </a:t>
            </a:r>
            <a:r>
              <a:rPr lang="en-US" sz="2000" dirty="0">
                <a:solidFill>
                  <a:srgbClr val="001297"/>
                </a:solidFill>
                <a:latin typeface="Nunito" panose="00000500000000000000" pitchFamily="2" charset="0"/>
                <a:ea typeface="Typ1451 Medium" charset="0"/>
                <a:cs typeface="Typ1451 Medium" charset="0"/>
              </a:rPr>
              <a:t>and </a:t>
            </a:r>
            <a:r>
              <a:rPr lang="en-US" sz="2000" dirty="0">
                <a:solidFill>
                  <a:srgbClr val="001297"/>
                </a:solidFill>
                <a:latin typeface="Mink" pitchFamily="2" charset="77"/>
                <a:ea typeface="Typ1451 Medium" charset="0"/>
                <a:cs typeface="Typ1451 Medium" charset="0"/>
              </a:rPr>
              <a:t>WORK LOAD </a:t>
            </a:r>
            <a:r>
              <a:rPr lang="en-US" sz="2000" dirty="0">
                <a:solidFill>
                  <a:srgbClr val="001297"/>
                </a:solidFill>
                <a:latin typeface="Nunito" panose="00000500000000000000" pitchFamily="2" charset="0"/>
                <a:ea typeface="Typ1451 Medium" charset="0"/>
                <a:cs typeface="Typ1451 Medium" charset="0"/>
              </a:rPr>
              <a:t>(job related factors), </a:t>
            </a:r>
          </a:p>
          <a:p>
            <a:pPr algn="ctr">
              <a:lnSpc>
                <a:spcPct val="150000"/>
              </a:lnSpc>
            </a:pPr>
            <a:r>
              <a:rPr lang="en-US" sz="2000" dirty="0">
                <a:solidFill>
                  <a:srgbClr val="001297"/>
                </a:solidFill>
                <a:latin typeface="Mink" pitchFamily="2" charset="77"/>
                <a:ea typeface="Typ1451 Medium" charset="0"/>
                <a:cs typeface="Typ1451 Medium" charset="0"/>
              </a:rPr>
              <a:t>FACILITIES AVAILABLE </a:t>
            </a:r>
            <a:r>
              <a:rPr lang="en-US" sz="2000" dirty="0">
                <a:solidFill>
                  <a:srgbClr val="001297"/>
                </a:solidFill>
                <a:latin typeface="Nunito" panose="00000500000000000000" pitchFamily="2" charset="0"/>
                <a:ea typeface="Typ1451 Medium" charset="0"/>
                <a:cs typeface="Typ1451 Medium" charset="0"/>
              </a:rPr>
              <a:t>on site and in local community, and </a:t>
            </a:r>
          </a:p>
          <a:p>
            <a:pPr algn="ctr">
              <a:lnSpc>
                <a:spcPct val="150000"/>
              </a:lnSpc>
            </a:pPr>
            <a:r>
              <a:rPr lang="en-US" sz="2000" dirty="0">
                <a:solidFill>
                  <a:srgbClr val="001297"/>
                </a:solidFill>
                <a:latin typeface="Mink" pitchFamily="2" charset="77"/>
                <a:ea typeface="Typ1451 Medium" charset="0"/>
                <a:cs typeface="Typ1451 Medium" charset="0"/>
              </a:rPr>
              <a:t>INDIVIDUAL VARIABLES </a:t>
            </a:r>
            <a:r>
              <a:rPr lang="en-US" sz="2000" dirty="0">
                <a:solidFill>
                  <a:srgbClr val="001297"/>
                </a:solidFill>
                <a:latin typeface="Nunito" panose="00000500000000000000" pitchFamily="2" charset="0"/>
                <a:ea typeface="Typ1451 Medium" charset="0"/>
                <a:cs typeface="Typ1451 Medium" charset="0"/>
              </a:rPr>
              <a:t>such as employment hours, mental wellbeing, motivation and family commitments.</a:t>
            </a:r>
          </a:p>
          <a:p>
            <a:pPr algn="ctr">
              <a:lnSpc>
                <a:spcPct val="150000"/>
              </a:lnSpc>
            </a:pPr>
            <a:endParaRPr lang="en-US" sz="2000" dirty="0">
              <a:solidFill>
                <a:srgbClr val="001297"/>
              </a:solidFill>
              <a:latin typeface="Nunito" panose="00000500000000000000" pitchFamily="2" charset="0"/>
              <a:ea typeface="Typ1451 Medium" charset="0"/>
              <a:cs typeface="Typ1451 Medium" charset="0"/>
            </a:endParaRPr>
          </a:p>
        </p:txBody>
      </p:sp>
      <p:sp>
        <p:nvSpPr>
          <p:cNvPr id="28" name="Shape 189" descr="Rectangle 14">
            <a:extLst>
              <a:ext uri="{FF2B5EF4-FFF2-40B4-BE49-F238E27FC236}">
                <a16:creationId xmlns:a16="http://schemas.microsoft.com/office/drawing/2014/main" id="{6B04D4B0-95E3-F19D-291C-306B0268BA28}"/>
              </a:ext>
            </a:extLst>
          </p:cNvPr>
          <p:cNvSpPr/>
          <p:nvPr/>
        </p:nvSpPr>
        <p:spPr>
          <a:xfrm>
            <a:off x="1761196" y="635143"/>
            <a:ext cx="8669605" cy="4001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spcAft>
                <a:spcPts val="600"/>
              </a:spcAft>
              <a:defRPr sz="3600">
                <a:solidFill>
                  <a:srgbClr val="001297"/>
                </a:solidFill>
                <a:latin typeface="Mink"/>
                <a:ea typeface="Mink"/>
                <a:cs typeface="Mink"/>
                <a:sym typeface="Mink"/>
              </a:defRPr>
            </a:pPr>
            <a:r>
              <a:rPr lang="en-US" sz="2000" b="1">
                <a:latin typeface="Oswald" pitchFamily="2" charset="77"/>
              </a:rPr>
              <a:t>WORKSHOP 1</a:t>
            </a:r>
          </a:p>
        </p:txBody>
      </p:sp>
      <p:pic>
        <p:nvPicPr>
          <p:cNvPr id="3" name="Picture 2" descr="A picture containing graphics, cartoon, art&#10;&#10;Description automatically generated">
            <a:extLst>
              <a:ext uri="{FF2B5EF4-FFF2-40B4-BE49-F238E27FC236}">
                <a16:creationId xmlns:a16="http://schemas.microsoft.com/office/drawing/2014/main" id="{350C1264-6C15-DA56-58CB-F12B4507DE25}"/>
              </a:ext>
            </a:extLst>
          </p:cNvPr>
          <p:cNvPicPr>
            <a:picLocks noChangeAspect="1"/>
          </p:cNvPicPr>
          <p:nvPr/>
        </p:nvPicPr>
        <p:blipFill>
          <a:blip r:embed="rId2"/>
          <a:stretch>
            <a:fillRect/>
          </a:stretch>
        </p:blipFill>
        <p:spPr>
          <a:xfrm>
            <a:off x="-57877" y="-363660"/>
            <a:ext cx="3638145" cy="3638145"/>
          </a:xfrm>
          <a:prstGeom prst="rect">
            <a:avLst/>
          </a:prstGeom>
        </p:spPr>
      </p:pic>
    </p:spTree>
    <p:extLst>
      <p:ext uri="{BB962C8B-B14F-4D97-AF65-F5344CB8AC3E}">
        <p14:creationId xmlns:p14="http://schemas.microsoft.com/office/powerpoint/2010/main" val="3699990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9;p4" descr="Rectangle 1">
            <a:extLst>
              <a:ext uri="{FF2B5EF4-FFF2-40B4-BE49-F238E27FC236}">
                <a16:creationId xmlns:a16="http://schemas.microsoft.com/office/drawing/2014/main" id="{5A944F6C-01B2-CE59-643D-416B76012E8F}"/>
              </a:ext>
            </a:extLst>
          </p:cNvPr>
          <p:cNvSpPr/>
          <p:nvPr/>
        </p:nvSpPr>
        <p:spPr>
          <a:xfrm>
            <a:off x="3532358" y="737432"/>
            <a:ext cx="5127283" cy="461624"/>
          </a:xfrm>
          <a:prstGeom prst="rect">
            <a:avLst/>
          </a:prstGeom>
          <a:noFill/>
          <a:ln>
            <a:noFill/>
          </a:ln>
        </p:spPr>
        <p:txBody>
          <a:bodyPr spcFirstLastPara="1" wrap="square" lIns="45700" tIns="45700" rIns="45700" bIns="45700" numCol="1" anchor="t" anchorCtr="0">
            <a:spAutoFit/>
          </a:bodyPr>
          <a:lstStyle/>
          <a:p>
            <a:pPr marL="0" marR="0" lvl="0" indent="0" algn="ctr" rtl="0">
              <a:lnSpc>
                <a:spcPct val="100000"/>
              </a:lnSpc>
              <a:spcBef>
                <a:spcPts val="0"/>
              </a:spcBef>
              <a:spcAft>
                <a:spcPts val="0"/>
              </a:spcAft>
              <a:buClr>
                <a:srgbClr val="001297"/>
              </a:buClr>
              <a:buSzPts val="1800"/>
              <a:buFont typeface="Nunito"/>
              <a:buNone/>
            </a:pPr>
            <a:r>
              <a:rPr lang="en-US" sz="2400" u="none" strike="noStrike" cap="none">
                <a:solidFill>
                  <a:srgbClr val="008BFF"/>
                </a:solidFill>
                <a:latin typeface="Oswald Medium" pitchFamily="2" charset="77"/>
                <a:ea typeface="Nunito"/>
                <a:cs typeface="Nunito"/>
                <a:sym typeface="Nunito"/>
              </a:rPr>
              <a:t>ABOUT THE PARTNERS</a:t>
            </a:r>
          </a:p>
        </p:txBody>
      </p:sp>
      <p:pic>
        <p:nvPicPr>
          <p:cNvPr id="4" name="Picture 3" descr="A picture containing text, screenshot, diagram, line&#10;&#10;Description automatically generated">
            <a:extLst>
              <a:ext uri="{FF2B5EF4-FFF2-40B4-BE49-F238E27FC236}">
                <a16:creationId xmlns:a16="http://schemas.microsoft.com/office/drawing/2014/main" id="{EDFFB944-702D-3BC5-1350-7525A1452101}"/>
              </a:ext>
            </a:extLst>
          </p:cNvPr>
          <p:cNvPicPr>
            <a:picLocks noChangeAspect="1"/>
          </p:cNvPicPr>
          <p:nvPr/>
        </p:nvPicPr>
        <p:blipFill>
          <a:blip r:embed="rId3"/>
          <a:stretch>
            <a:fillRect/>
          </a:stretch>
        </p:blipFill>
        <p:spPr>
          <a:xfrm>
            <a:off x="11954" y="-7564"/>
            <a:ext cx="12205445" cy="6865563"/>
          </a:xfrm>
          <a:prstGeom prst="rect">
            <a:avLst/>
          </a:prstGeom>
        </p:spPr>
      </p:pic>
      <p:grpSp>
        <p:nvGrpSpPr>
          <p:cNvPr id="8" name="Group 7">
            <a:extLst>
              <a:ext uri="{FF2B5EF4-FFF2-40B4-BE49-F238E27FC236}">
                <a16:creationId xmlns:a16="http://schemas.microsoft.com/office/drawing/2014/main" id="{9458D715-DB76-5A62-AE40-8B1A4CD4008B}"/>
              </a:ext>
            </a:extLst>
          </p:cNvPr>
          <p:cNvGrpSpPr/>
          <p:nvPr/>
        </p:nvGrpSpPr>
        <p:grpSpPr>
          <a:xfrm>
            <a:off x="645458" y="399085"/>
            <a:ext cx="5204012" cy="1395363"/>
            <a:chOff x="1008529" y="635143"/>
            <a:chExt cx="5204012" cy="1395363"/>
          </a:xfrm>
        </p:grpSpPr>
        <p:sp>
          <p:nvSpPr>
            <p:cNvPr id="6" name="Rectangle 5">
              <a:extLst>
                <a:ext uri="{FF2B5EF4-FFF2-40B4-BE49-F238E27FC236}">
                  <a16:creationId xmlns:a16="http://schemas.microsoft.com/office/drawing/2014/main" id="{AD907916-2251-6B4E-674B-DFAC3114DE3E}"/>
                </a:ext>
              </a:extLst>
            </p:cNvPr>
            <p:cNvSpPr/>
            <p:nvPr/>
          </p:nvSpPr>
          <p:spPr>
            <a:xfrm>
              <a:off x="1008529" y="635143"/>
              <a:ext cx="5204012" cy="991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928B4C-2893-1D80-CB2A-93EECA7E4ECB}"/>
                </a:ext>
              </a:extLst>
            </p:cNvPr>
            <p:cNvSpPr/>
            <p:nvPr/>
          </p:nvSpPr>
          <p:spPr>
            <a:xfrm>
              <a:off x="1008529" y="1038555"/>
              <a:ext cx="2523829" cy="991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hape 189" descr="Rectangle 14">
            <a:extLst>
              <a:ext uri="{FF2B5EF4-FFF2-40B4-BE49-F238E27FC236}">
                <a16:creationId xmlns:a16="http://schemas.microsoft.com/office/drawing/2014/main" id="{27E24974-E82F-063D-1768-69B2C1242617}"/>
              </a:ext>
            </a:extLst>
          </p:cNvPr>
          <p:cNvSpPr/>
          <p:nvPr/>
        </p:nvSpPr>
        <p:spPr>
          <a:xfrm>
            <a:off x="-13446" y="635143"/>
            <a:ext cx="12205446" cy="40010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spcAft>
                <a:spcPts val="600"/>
              </a:spcAft>
              <a:defRPr sz="3600">
                <a:solidFill>
                  <a:srgbClr val="001297"/>
                </a:solidFill>
                <a:latin typeface="Mink"/>
                <a:ea typeface="Mink"/>
                <a:cs typeface="Mink"/>
                <a:sym typeface="Mink"/>
              </a:defRPr>
            </a:pPr>
            <a:r>
              <a:rPr lang="en-US" sz="2000" b="1">
                <a:latin typeface="Oswald" pitchFamily="2" charset="77"/>
              </a:rPr>
              <a:t>WHAT INFLUENCES HOW ACTIVE YOU ARE IN A WORKDAY?</a:t>
            </a:r>
          </a:p>
        </p:txBody>
      </p:sp>
      <p:sp>
        <p:nvSpPr>
          <p:cNvPr id="10" name="Shape 189" descr="Rectangle 14">
            <a:extLst>
              <a:ext uri="{FF2B5EF4-FFF2-40B4-BE49-F238E27FC236}">
                <a16:creationId xmlns:a16="http://schemas.microsoft.com/office/drawing/2014/main" id="{538697E5-1328-23D3-59E2-C4DC122F8D07}"/>
              </a:ext>
            </a:extLst>
          </p:cNvPr>
          <p:cNvSpPr/>
          <p:nvPr/>
        </p:nvSpPr>
        <p:spPr>
          <a:xfrm>
            <a:off x="466298" y="1493325"/>
            <a:ext cx="394895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spcAft>
                <a:spcPts val="600"/>
              </a:spcAft>
              <a:defRPr sz="3600">
                <a:solidFill>
                  <a:srgbClr val="001297"/>
                </a:solidFill>
                <a:latin typeface="Mink"/>
                <a:ea typeface="Mink"/>
                <a:cs typeface="Mink"/>
                <a:sym typeface="Mink"/>
              </a:defRPr>
            </a:pPr>
            <a:r>
              <a:rPr lang="en-US" sz="1200" b="1">
                <a:latin typeface="Oswald" pitchFamily="2" charset="77"/>
              </a:rPr>
              <a:t>COBRAM ESTATE OLIVES</a:t>
            </a:r>
            <a:br>
              <a:rPr lang="en-US" sz="1200" b="1">
                <a:latin typeface="Oswald" pitchFamily="2" charset="77"/>
              </a:rPr>
            </a:br>
            <a:r>
              <a:rPr lang="en-US" sz="1200" b="1">
                <a:latin typeface="Oswald" pitchFamily="2" charset="77"/>
              </a:rPr>
              <a:t>WORKPLACE MAP</a:t>
            </a:r>
          </a:p>
        </p:txBody>
      </p:sp>
    </p:spTree>
    <p:extLst>
      <p:ext uri="{BB962C8B-B14F-4D97-AF65-F5344CB8AC3E}">
        <p14:creationId xmlns:p14="http://schemas.microsoft.com/office/powerpoint/2010/main" val="382244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9D5E6"/>
        </a:solidFill>
        <a:effectLst/>
      </p:bgPr>
    </p:bg>
    <p:spTree>
      <p:nvGrpSpPr>
        <p:cNvPr id="1" name=""/>
        <p:cNvGrpSpPr/>
        <p:nvPr/>
      </p:nvGrpSpPr>
      <p:grpSpPr>
        <a:xfrm>
          <a:off x="0" y="0"/>
          <a:ext cx="0" cy="0"/>
          <a:chOff x="0" y="0"/>
          <a:chExt cx="0" cy="0"/>
        </a:xfrm>
      </p:grpSpPr>
      <p:sp>
        <p:nvSpPr>
          <p:cNvPr id="24" name="Shape 189" descr="Rectangle 14">
            <a:extLst>
              <a:ext uri="{FF2B5EF4-FFF2-40B4-BE49-F238E27FC236}">
                <a16:creationId xmlns:a16="http://schemas.microsoft.com/office/drawing/2014/main" id="{F0E1E0E8-CA15-911B-D400-181E80F82728}"/>
              </a:ext>
            </a:extLst>
          </p:cNvPr>
          <p:cNvSpPr/>
          <p:nvPr/>
        </p:nvSpPr>
        <p:spPr>
          <a:xfrm>
            <a:off x="1430417" y="1280601"/>
            <a:ext cx="9000384" cy="58477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spcAft>
                <a:spcPts val="600"/>
              </a:spcAft>
              <a:defRPr sz="3600">
                <a:solidFill>
                  <a:srgbClr val="001297"/>
                </a:solidFill>
                <a:latin typeface="Mink"/>
                <a:ea typeface="Mink"/>
                <a:cs typeface="Mink"/>
                <a:sym typeface="Mink"/>
              </a:defRPr>
            </a:pPr>
            <a:r>
              <a:rPr lang="en-US" sz="3200"/>
              <a:t>THEME: WORKLOAD</a:t>
            </a:r>
          </a:p>
        </p:txBody>
      </p:sp>
      <p:sp>
        <p:nvSpPr>
          <p:cNvPr id="25" name="Rectangle 24">
            <a:extLst>
              <a:ext uri="{FF2B5EF4-FFF2-40B4-BE49-F238E27FC236}">
                <a16:creationId xmlns:a16="http://schemas.microsoft.com/office/drawing/2014/main" id="{BA239FBA-68CE-02A7-31B1-AC76C6682BF3}"/>
              </a:ext>
            </a:extLst>
          </p:cNvPr>
          <p:cNvSpPr/>
          <p:nvPr/>
        </p:nvSpPr>
        <p:spPr>
          <a:xfrm>
            <a:off x="1032136" y="2517088"/>
            <a:ext cx="9930799" cy="2419893"/>
          </a:xfrm>
          <a:prstGeom prst="rect">
            <a:avLst/>
          </a:prstGeom>
        </p:spPr>
        <p:txBody>
          <a:bodyPr wrap="square">
            <a:spAutoFit/>
          </a:bodyPr>
          <a:lstStyle/>
          <a:p>
            <a:pPr algn="ctr">
              <a:lnSpc>
                <a:spcPts val="2600"/>
              </a:lnSpc>
            </a:pPr>
            <a:r>
              <a:rPr lang="en-US" sz="2000" dirty="0">
                <a:solidFill>
                  <a:srgbClr val="001297"/>
                </a:solidFill>
                <a:latin typeface="Nunito" panose="00000500000000000000" pitchFamily="2" charset="0"/>
                <a:ea typeface="Typ1451 Medium" charset="0"/>
                <a:cs typeface="Typ1451 Medium" charset="0"/>
              </a:rPr>
              <a:t>Participants discussed how their workload was pivotal in how physically active they could be at work. Factors such as production demands, harvest, marketing campaigns and promotion, sample testing, staffing, demands of meetings and the hours they are employed, impacted on their workload and how able they were to take to breaks which would enable physical activities such as going for a walk or run at lunchtime. Participants also acknowledged higher workload can lead to more feelings of stress and fatigue, and impact on how motivated they are to be physically active.</a:t>
            </a:r>
          </a:p>
        </p:txBody>
      </p:sp>
      <p:sp>
        <p:nvSpPr>
          <p:cNvPr id="3" name="Shape 189" descr="Rectangle 14">
            <a:extLst>
              <a:ext uri="{FF2B5EF4-FFF2-40B4-BE49-F238E27FC236}">
                <a16:creationId xmlns:a16="http://schemas.microsoft.com/office/drawing/2014/main" id="{9732752C-76F7-551C-2EB6-C21231E324DC}"/>
              </a:ext>
            </a:extLst>
          </p:cNvPr>
          <p:cNvSpPr/>
          <p:nvPr/>
        </p:nvSpPr>
        <p:spPr>
          <a:xfrm>
            <a:off x="1761196" y="635143"/>
            <a:ext cx="8669605" cy="4001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spcAft>
                <a:spcPts val="600"/>
              </a:spcAft>
              <a:defRPr sz="3600">
                <a:solidFill>
                  <a:srgbClr val="001297"/>
                </a:solidFill>
                <a:latin typeface="Mink"/>
                <a:ea typeface="Mink"/>
                <a:cs typeface="Mink"/>
                <a:sym typeface="Mink"/>
              </a:defRPr>
            </a:pPr>
            <a:r>
              <a:rPr lang="en-US" sz="2000" b="1">
                <a:latin typeface="Oswald" pitchFamily="2" charset="77"/>
              </a:rPr>
              <a:t>WORKSHOP 1</a:t>
            </a:r>
          </a:p>
        </p:txBody>
      </p:sp>
      <p:pic>
        <p:nvPicPr>
          <p:cNvPr id="11" name="Picture 10">
            <a:extLst>
              <a:ext uri="{FF2B5EF4-FFF2-40B4-BE49-F238E27FC236}">
                <a16:creationId xmlns:a16="http://schemas.microsoft.com/office/drawing/2014/main" id="{7EA6A745-4036-AF65-5521-1A11843AD870}"/>
              </a:ext>
            </a:extLst>
          </p:cNvPr>
          <p:cNvPicPr>
            <a:picLocks noChangeAspect="1"/>
          </p:cNvPicPr>
          <p:nvPr/>
        </p:nvPicPr>
        <p:blipFill>
          <a:blip r:embed="rId2"/>
          <a:stretch>
            <a:fillRect/>
          </a:stretch>
        </p:blipFill>
        <p:spPr>
          <a:xfrm>
            <a:off x="9898049" y="5577399"/>
            <a:ext cx="2942729" cy="3288932"/>
          </a:xfrm>
          <a:prstGeom prst="rect">
            <a:avLst/>
          </a:prstGeom>
        </p:spPr>
      </p:pic>
    </p:spTree>
    <p:extLst>
      <p:ext uri="{BB962C8B-B14F-4D97-AF65-F5344CB8AC3E}">
        <p14:creationId xmlns:p14="http://schemas.microsoft.com/office/powerpoint/2010/main" val="4262684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8BFF"/>
        </a:solidFill>
        <a:effectLst/>
      </p:bgPr>
    </p:bg>
    <p:spTree>
      <p:nvGrpSpPr>
        <p:cNvPr id="1" name=""/>
        <p:cNvGrpSpPr/>
        <p:nvPr/>
      </p:nvGrpSpPr>
      <p:grpSpPr>
        <a:xfrm>
          <a:off x="0" y="0"/>
          <a:ext cx="0" cy="0"/>
          <a:chOff x="0" y="0"/>
          <a:chExt cx="0" cy="0"/>
        </a:xfrm>
      </p:grpSpPr>
      <p:grpSp>
        <p:nvGrpSpPr>
          <p:cNvPr id="117" name="Group 117" descr="Rectangle 16"/>
          <p:cNvGrpSpPr/>
          <p:nvPr/>
        </p:nvGrpSpPr>
        <p:grpSpPr>
          <a:xfrm>
            <a:off x="-54585" y="0"/>
            <a:ext cx="12463941" cy="7059174"/>
            <a:chOff x="-1" y="-2"/>
            <a:chExt cx="12463940" cy="7059173"/>
          </a:xfrm>
        </p:grpSpPr>
        <p:sp>
          <p:nvSpPr>
            <p:cNvPr id="115" name="Shape 115" descr="Rectangle"/>
            <p:cNvSpPr/>
            <p:nvPr/>
          </p:nvSpPr>
          <p:spPr>
            <a:xfrm>
              <a:off x="-1" y="-2"/>
              <a:ext cx="12463940" cy="7059173"/>
            </a:xfrm>
            <a:prstGeom prst="rect">
              <a:avLst/>
            </a:prstGeom>
            <a:solidFill>
              <a:srgbClr val="008BFF"/>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latin typeface="Nunito" pitchFamily="2" charset="77"/>
              </a:endParaRPr>
            </a:p>
          </p:txBody>
        </p:sp>
        <p:sp>
          <p:nvSpPr>
            <p:cNvPr id="116" name="Shape 116" descr="v"/>
            <p:cNvSpPr/>
            <p:nvPr/>
          </p:nvSpPr>
          <p:spPr>
            <a:xfrm>
              <a:off x="-1" y="3375697"/>
              <a:ext cx="12463940" cy="3077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solidFill>
                    <a:srgbClr val="008BFF"/>
                  </a:solidFill>
                </a:defRPr>
              </a:lvl1pPr>
            </a:lstStyle>
            <a:p>
              <a:r>
                <a:rPr>
                  <a:latin typeface="Nunito" pitchFamily="2" charset="77"/>
                </a:rPr>
                <a:t>v</a:t>
              </a:r>
            </a:p>
          </p:txBody>
        </p:sp>
      </p:grpSp>
      <p:sp>
        <p:nvSpPr>
          <p:cNvPr id="122" name="Shape 122" descr="TextBox 14"/>
          <p:cNvSpPr/>
          <p:nvPr/>
        </p:nvSpPr>
        <p:spPr>
          <a:xfrm>
            <a:off x="1235020" y="359651"/>
            <a:ext cx="743190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latin typeface="Oswald-Regular"/>
                <a:ea typeface="Oswald-Regular"/>
                <a:cs typeface="Oswald-Regular"/>
                <a:sym typeface="Oswald-Regular"/>
              </a:defRPr>
            </a:lvl1pPr>
          </a:lstStyle>
          <a:p>
            <a:endParaRPr/>
          </a:p>
        </p:txBody>
      </p:sp>
      <p:sp>
        <p:nvSpPr>
          <p:cNvPr id="13" name="Shape 122" descr="TextBox 14">
            <a:extLst>
              <a:ext uri="{FF2B5EF4-FFF2-40B4-BE49-F238E27FC236}">
                <a16:creationId xmlns:a16="http://schemas.microsoft.com/office/drawing/2014/main" id="{B3E51FA0-C366-4892-A945-60801594C622}"/>
              </a:ext>
            </a:extLst>
          </p:cNvPr>
          <p:cNvSpPr/>
          <p:nvPr/>
        </p:nvSpPr>
        <p:spPr>
          <a:xfrm>
            <a:off x="1235020" y="359651"/>
            <a:ext cx="743190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latin typeface="Oswald-Regular"/>
                <a:ea typeface="Oswald-Regular"/>
                <a:cs typeface="Oswald-Regular"/>
                <a:sym typeface="Oswald-Regular"/>
              </a:defRPr>
            </a:lvl1pPr>
          </a:lstStyle>
          <a:p>
            <a:endParaRPr/>
          </a:p>
        </p:txBody>
      </p:sp>
      <p:pic>
        <p:nvPicPr>
          <p:cNvPr id="6" name="Picture 5">
            <a:extLst>
              <a:ext uri="{FF2B5EF4-FFF2-40B4-BE49-F238E27FC236}">
                <a16:creationId xmlns:a16="http://schemas.microsoft.com/office/drawing/2014/main" id="{B819ED4B-7771-B1D7-EFB6-923B7CC44312}"/>
              </a:ext>
            </a:extLst>
          </p:cNvPr>
          <p:cNvPicPr>
            <a:picLocks noChangeAspect="1"/>
          </p:cNvPicPr>
          <p:nvPr/>
        </p:nvPicPr>
        <p:blipFill>
          <a:blip r:embed="rId2"/>
          <a:stretch>
            <a:fillRect/>
          </a:stretch>
        </p:blipFill>
        <p:spPr>
          <a:xfrm rot="10800000">
            <a:off x="457195" y="2295676"/>
            <a:ext cx="11349321" cy="1762692"/>
          </a:xfrm>
          <a:prstGeom prst="rect">
            <a:avLst/>
          </a:prstGeom>
        </p:spPr>
      </p:pic>
      <p:sp>
        <p:nvSpPr>
          <p:cNvPr id="7" name="Content Placeholder 2">
            <a:extLst>
              <a:ext uri="{FF2B5EF4-FFF2-40B4-BE49-F238E27FC236}">
                <a16:creationId xmlns:a16="http://schemas.microsoft.com/office/drawing/2014/main" id="{7DBD4F2C-2C29-D272-AF4D-803689D37DA8}"/>
              </a:ext>
            </a:extLst>
          </p:cNvPr>
          <p:cNvSpPr txBox="1">
            <a:spLocks/>
          </p:cNvSpPr>
          <p:nvPr/>
        </p:nvSpPr>
        <p:spPr>
          <a:xfrm>
            <a:off x="1932451" y="2576145"/>
            <a:ext cx="9040349" cy="1234060"/>
          </a:xfrm>
          <a:prstGeom prst="rect">
            <a:avLst/>
          </a:prstGeom>
          <a:noFill/>
          <a:ln>
            <a:noFill/>
          </a:ln>
        </p:spPr>
        <p:txBody>
          <a:bodyPr spcFirstLastPara="1" wrap="square" lIns="45700" tIns="45700" rIns="45700"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Nunito" pitchFamily="2" charset="77"/>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lgn="ctr">
              <a:lnSpc>
                <a:spcPct val="107000"/>
              </a:lnSpc>
              <a:spcAft>
                <a:spcPts val="800"/>
              </a:spcAft>
              <a:buNone/>
            </a:pPr>
            <a:r>
              <a:rPr lang="en-US" sz="2400" dirty="0">
                <a:solidFill>
                  <a:schemeClr val="bg1"/>
                </a:solidFill>
                <a:effectLst/>
                <a:latin typeface="Nunito" pitchFamily="2" charset="0"/>
                <a:ea typeface="Calibri" panose="020F0502020204030204" pitchFamily="34" charset="0"/>
                <a:cs typeface="Times New Roman" panose="02020603050405020304" pitchFamily="18" charset="0"/>
              </a:rPr>
              <a:t> “…more work I tend to have less time to be active or less time to think about being active”</a:t>
            </a:r>
          </a:p>
        </p:txBody>
      </p:sp>
      <p:pic>
        <p:nvPicPr>
          <p:cNvPr id="8" name="Picture 7">
            <a:extLst>
              <a:ext uri="{FF2B5EF4-FFF2-40B4-BE49-F238E27FC236}">
                <a16:creationId xmlns:a16="http://schemas.microsoft.com/office/drawing/2014/main" id="{88C06054-DE86-31F5-35DB-2DC009244713}"/>
              </a:ext>
            </a:extLst>
          </p:cNvPr>
          <p:cNvPicPr>
            <a:picLocks noChangeAspect="1"/>
          </p:cNvPicPr>
          <p:nvPr/>
        </p:nvPicPr>
        <p:blipFill>
          <a:blip r:embed="rId2"/>
          <a:stretch>
            <a:fillRect/>
          </a:stretch>
        </p:blipFill>
        <p:spPr>
          <a:xfrm>
            <a:off x="457199" y="4333860"/>
            <a:ext cx="11698941" cy="1899807"/>
          </a:xfrm>
          <a:prstGeom prst="rect">
            <a:avLst/>
          </a:prstGeom>
        </p:spPr>
      </p:pic>
      <p:sp>
        <p:nvSpPr>
          <p:cNvPr id="10" name="Content Placeholder 2">
            <a:extLst>
              <a:ext uri="{FF2B5EF4-FFF2-40B4-BE49-F238E27FC236}">
                <a16:creationId xmlns:a16="http://schemas.microsoft.com/office/drawing/2014/main" id="{E730B9D4-825D-DA80-C92D-524F032BFA61}"/>
              </a:ext>
            </a:extLst>
          </p:cNvPr>
          <p:cNvSpPr txBox="1">
            <a:spLocks/>
          </p:cNvSpPr>
          <p:nvPr/>
        </p:nvSpPr>
        <p:spPr>
          <a:xfrm>
            <a:off x="1361375" y="4708757"/>
            <a:ext cx="9632020" cy="1087976"/>
          </a:xfrm>
          <a:prstGeom prst="rect">
            <a:avLst/>
          </a:prstGeom>
          <a:noFill/>
          <a:ln>
            <a:noFill/>
          </a:ln>
        </p:spPr>
        <p:txBody>
          <a:bodyPr spcFirstLastPara="1" wrap="square" lIns="45700" tIns="45700" rIns="45700"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Nunito" pitchFamily="2" charset="77"/>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lgn="ctr">
              <a:lnSpc>
                <a:spcPct val="107000"/>
              </a:lnSpc>
              <a:spcAft>
                <a:spcPts val="800"/>
              </a:spcAft>
              <a:buNone/>
            </a:pPr>
            <a:r>
              <a:rPr lang="en-US" sz="2400" dirty="0">
                <a:solidFill>
                  <a:schemeClr val="bg1"/>
                </a:solidFill>
                <a:effectLst/>
                <a:latin typeface="Nunito" pitchFamily="2" charset="0"/>
                <a:ea typeface="Calibri" panose="020F0502020204030204" pitchFamily="34" charset="0"/>
                <a:cs typeface="Times New Roman" panose="02020603050405020304" pitchFamily="18" charset="0"/>
              </a:rPr>
              <a:t>“When the samples come in that has to get done on the day I can’t let it sit so it determines what I do for the day”</a:t>
            </a:r>
          </a:p>
        </p:txBody>
      </p:sp>
      <p:sp>
        <p:nvSpPr>
          <p:cNvPr id="16" name="Shape 189" descr="Rectangle 14">
            <a:extLst>
              <a:ext uri="{FF2B5EF4-FFF2-40B4-BE49-F238E27FC236}">
                <a16:creationId xmlns:a16="http://schemas.microsoft.com/office/drawing/2014/main" id="{A0374906-F19B-97A8-4530-2F2D48F4CBA3}"/>
              </a:ext>
            </a:extLst>
          </p:cNvPr>
          <p:cNvSpPr/>
          <p:nvPr/>
        </p:nvSpPr>
        <p:spPr>
          <a:xfrm>
            <a:off x="1761196" y="635143"/>
            <a:ext cx="8669605" cy="4001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spcAft>
                <a:spcPts val="600"/>
              </a:spcAft>
              <a:defRPr sz="3600">
                <a:solidFill>
                  <a:srgbClr val="001297"/>
                </a:solidFill>
                <a:latin typeface="Mink"/>
                <a:ea typeface="Mink"/>
                <a:cs typeface="Mink"/>
                <a:sym typeface="Mink"/>
              </a:defRPr>
            </a:pPr>
            <a:r>
              <a:rPr lang="en-US" sz="2000" b="1">
                <a:latin typeface="Oswald" pitchFamily="2" charset="77"/>
              </a:rPr>
              <a:t>WORKSHOP 1</a:t>
            </a:r>
          </a:p>
        </p:txBody>
      </p:sp>
      <p:sp>
        <p:nvSpPr>
          <p:cNvPr id="17" name="Shape 189" descr="Rectangle 14">
            <a:extLst>
              <a:ext uri="{FF2B5EF4-FFF2-40B4-BE49-F238E27FC236}">
                <a16:creationId xmlns:a16="http://schemas.microsoft.com/office/drawing/2014/main" id="{7240E52E-FECD-B3A8-D13F-C80BBDC51DF9}"/>
              </a:ext>
            </a:extLst>
          </p:cNvPr>
          <p:cNvSpPr/>
          <p:nvPr/>
        </p:nvSpPr>
        <p:spPr>
          <a:xfrm>
            <a:off x="1430417" y="1280601"/>
            <a:ext cx="9000384" cy="58477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spcAft>
                <a:spcPts val="600"/>
              </a:spcAft>
              <a:defRPr sz="3600">
                <a:solidFill>
                  <a:srgbClr val="001297"/>
                </a:solidFill>
                <a:latin typeface="Mink"/>
                <a:ea typeface="Mink"/>
                <a:cs typeface="Mink"/>
                <a:sym typeface="Mink"/>
              </a:defRPr>
            </a:pPr>
            <a:r>
              <a:rPr lang="en-US" sz="3200"/>
              <a:t>THEME: WORKLOAD</a:t>
            </a:r>
          </a:p>
        </p:txBody>
      </p:sp>
      <p:pic>
        <p:nvPicPr>
          <p:cNvPr id="2" name="Picture 1">
            <a:extLst>
              <a:ext uri="{FF2B5EF4-FFF2-40B4-BE49-F238E27FC236}">
                <a16:creationId xmlns:a16="http://schemas.microsoft.com/office/drawing/2014/main" id="{7DBE84FE-1392-B9BA-4613-EFD0B0EC9CCD}"/>
              </a:ext>
            </a:extLst>
          </p:cNvPr>
          <p:cNvPicPr>
            <a:picLocks noChangeAspect="1"/>
          </p:cNvPicPr>
          <p:nvPr/>
        </p:nvPicPr>
        <p:blipFill>
          <a:blip r:embed="rId3"/>
          <a:stretch>
            <a:fillRect/>
          </a:stretch>
        </p:blipFill>
        <p:spPr>
          <a:xfrm rot="15918823">
            <a:off x="9850151" y="-1636800"/>
            <a:ext cx="3103248" cy="3537333"/>
          </a:xfrm>
          <a:prstGeom prst="rect">
            <a:avLst/>
          </a:prstGeom>
        </p:spPr>
      </p:pic>
    </p:spTree>
    <p:extLst>
      <p:ext uri="{BB962C8B-B14F-4D97-AF65-F5344CB8AC3E}">
        <p14:creationId xmlns:p14="http://schemas.microsoft.com/office/powerpoint/2010/main" val="3568216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8BFF"/>
        </a:solidFill>
        <a:effectLst/>
      </p:bgPr>
    </p:bg>
    <p:spTree>
      <p:nvGrpSpPr>
        <p:cNvPr id="1" name=""/>
        <p:cNvGrpSpPr/>
        <p:nvPr/>
      </p:nvGrpSpPr>
      <p:grpSpPr>
        <a:xfrm>
          <a:off x="0" y="0"/>
          <a:ext cx="0" cy="0"/>
          <a:chOff x="0" y="0"/>
          <a:chExt cx="0" cy="0"/>
        </a:xfrm>
      </p:grpSpPr>
      <p:grpSp>
        <p:nvGrpSpPr>
          <p:cNvPr id="117" name="Group 117" descr="Rectangle 16"/>
          <p:cNvGrpSpPr/>
          <p:nvPr/>
        </p:nvGrpSpPr>
        <p:grpSpPr>
          <a:xfrm>
            <a:off x="-54585" y="0"/>
            <a:ext cx="12463941" cy="7059174"/>
            <a:chOff x="-1" y="-2"/>
            <a:chExt cx="12463940" cy="7059173"/>
          </a:xfrm>
        </p:grpSpPr>
        <p:sp>
          <p:nvSpPr>
            <p:cNvPr id="115" name="Shape 115" descr="Rectangle"/>
            <p:cNvSpPr/>
            <p:nvPr/>
          </p:nvSpPr>
          <p:spPr>
            <a:xfrm>
              <a:off x="-1" y="-2"/>
              <a:ext cx="12463940" cy="7059173"/>
            </a:xfrm>
            <a:prstGeom prst="rect">
              <a:avLst/>
            </a:prstGeom>
            <a:solidFill>
              <a:srgbClr val="008BFF"/>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latin typeface="Nunito" pitchFamily="2" charset="77"/>
              </a:endParaRPr>
            </a:p>
          </p:txBody>
        </p:sp>
        <p:sp>
          <p:nvSpPr>
            <p:cNvPr id="116" name="Shape 116" descr="v"/>
            <p:cNvSpPr/>
            <p:nvPr/>
          </p:nvSpPr>
          <p:spPr>
            <a:xfrm>
              <a:off x="-1" y="3375697"/>
              <a:ext cx="12463940" cy="3077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solidFill>
                    <a:srgbClr val="008BFF"/>
                  </a:solidFill>
                </a:defRPr>
              </a:lvl1pPr>
            </a:lstStyle>
            <a:p>
              <a:r>
                <a:rPr>
                  <a:latin typeface="Nunito" pitchFamily="2" charset="77"/>
                </a:rPr>
                <a:t>v</a:t>
              </a:r>
            </a:p>
          </p:txBody>
        </p:sp>
      </p:grpSp>
      <p:sp>
        <p:nvSpPr>
          <p:cNvPr id="122" name="Shape 122" descr="TextBox 14"/>
          <p:cNvSpPr/>
          <p:nvPr/>
        </p:nvSpPr>
        <p:spPr>
          <a:xfrm>
            <a:off x="1235020" y="359651"/>
            <a:ext cx="743190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latin typeface="Oswald-Regular"/>
                <a:ea typeface="Oswald-Regular"/>
                <a:cs typeface="Oswald-Regular"/>
                <a:sym typeface="Oswald-Regular"/>
              </a:defRPr>
            </a:lvl1pPr>
          </a:lstStyle>
          <a:p>
            <a:endParaRPr/>
          </a:p>
        </p:txBody>
      </p:sp>
      <p:sp>
        <p:nvSpPr>
          <p:cNvPr id="13" name="Shape 122" descr="TextBox 14">
            <a:extLst>
              <a:ext uri="{FF2B5EF4-FFF2-40B4-BE49-F238E27FC236}">
                <a16:creationId xmlns:a16="http://schemas.microsoft.com/office/drawing/2014/main" id="{B3E51FA0-C366-4892-A945-60801594C622}"/>
              </a:ext>
            </a:extLst>
          </p:cNvPr>
          <p:cNvSpPr/>
          <p:nvPr/>
        </p:nvSpPr>
        <p:spPr>
          <a:xfrm>
            <a:off x="1235020" y="359651"/>
            <a:ext cx="743190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latin typeface="Oswald-Regular"/>
                <a:ea typeface="Oswald-Regular"/>
                <a:cs typeface="Oswald-Regular"/>
                <a:sym typeface="Oswald-Regular"/>
              </a:defRPr>
            </a:lvl1pPr>
          </a:lstStyle>
          <a:p>
            <a:endParaRPr/>
          </a:p>
        </p:txBody>
      </p:sp>
      <p:pic>
        <p:nvPicPr>
          <p:cNvPr id="6" name="Picture 5">
            <a:extLst>
              <a:ext uri="{FF2B5EF4-FFF2-40B4-BE49-F238E27FC236}">
                <a16:creationId xmlns:a16="http://schemas.microsoft.com/office/drawing/2014/main" id="{B819ED4B-7771-B1D7-EFB6-923B7CC44312}"/>
              </a:ext>
            </a:extLst>
          </p:cNvPr>
          <p:cNvPicPr>
            <a:picLocks noChangeAspect="1"/>
          </p:cNvPicPr>
          <p:nvPr/>
        </p:nvPicPr>
        <p:blipFill>
          <a:blip r:embed="rId2"/>
          <a:stretch>
            <a:fillRect/>
          </a:stretch>
        </p:blipFill>
        <p:spPr>
          <a:xfrm rot="10800000">
            <a:off x="457194" y="2954581"/>
            <a:ext cx="11349321" cy="2387601"/>
          </a:xfrm>
          <a:prstGeom prst="rect">
            <a:avLst/>
          </a:prstGeom>
        </p:spPr>
      </p:pic>
      <p:sp>
        <p:nvSpPr>
          <p:cNvPr id="7" name="Content Placeholder 2">
            <a:extLst>
              <a:ext uri="{FF2B5EF4-FFF2-40B4-BE49-F238E27FC236}">
                <a16:creationId xmlns:a16="http://schemas.microsoft.com/office/drawing/2014/main" id="{7DBD4F2C-2C29-D272-AF4D-803689D37DA8}"/>
              </a:ext>
            </a:extLst>
          </p:cNvPr>
          <p:cNvSpPr txBox="1">
            <a:spLocks/>
          </p:cNvSpPr>
          <p:nvPr/>
        </p:nvSpPr>
        <p:spPr>
          <a:xfrm>
            <a:off x="1075765" y="3305755"/>
            <a:ext cx="10434917" cy="1901726"/>
          </a:xfrm>
          <a:prstGeom prst="rect">
            <a:avLst/>
          </a:prstGeom>
          <a:noFill/>
          <a:ln>
            <a:noFill/>
          </a:ln>
        </p:spPr>
        <p:txBody>
          <a:bodyPr spcFirstLastPara="1" wrap="square" lIns="45700" tIns="45700" rIns="45700"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Nunito" pitchFamily="2" charset="77"/>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lgn="ctr">
              <a:lnSpc>
                <a:spcPct val="107000"/>
              </a:lnSpc>
              <a:spcAft>
                <a:spcPts val="800"/>
              </a:spcAft>
              <a:buNone/>
            </a:pPr>
            <a:r>
              <a:rPr lang="en-US" sz="2400" dirty="0">
                <a:solidFill>
                  <a:schemeClr val="bg1"/>
                </a:solidFill>
                <a:effectLst/>
                <a:latin typeface="Nunito" pitchFamily="2" charset="0"/>
                <a:ea typeface="Calibri" panose="020F0502020204030204" pitchFamily="34" charset="0"/>
                <a:cs typeface="Times New Roman" panose="02020603050405020304" pitchFamily="18" charset="0"/>
              </a:rPr>
              <a:t>“Specifically in production, time (is a factor). If we need to put an order out or if schedules change, we have a week to run the product, and then no, we need to pull it short…Time is crucial for us to get it done quickly to meet customer needs.”</a:t>
            </a:r>
          </a:p>
        </p:txBody>
      </p:sp>
      <p:sp>
        <p:nvSpPr>
          <p:cNvPr id="16" name="Shape 189" descr="Rectangle 14">
            <a:extLst>
              <a:ext uri="{FF2B5EF4-FFF2-40B4-BE49-F238E27FC236}">
                <a16:creationId xmlns:a16="http://schemas.microsoft.com/office/drawing/2014/main" id="{A0374906-F19B-97A8-4530-2F2D48F4CBA3}"/>
              </a:ext>
            </a:extLst>
          </p:cNvPr>
          <p:cNvSpPr/>
          <p:nvPr/>
        </p:nvSpPr>
        <p:spPr>
          <a:xfrm>
            <a:off x="1761196" y="635143"/>
            <a:ext cx="8669605" cy="4001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spcAft>
                <a:spcPts val="600"/>
              </a:spcAft>
              <a:defRPr sz="3600">
                <a:solidFill>
                  <a:srgbClr val="001297"/>
                </a:solidFill>
                <a:latin typeface="Mink"/>
                <a:ea typeface="Mink"/>
                <a:cs typeface="Mink"/>
                <a:sym typeface="Mink"/>
              </a:defRPr>
            </a:pPr>
            <a:r>
              <a:rPr lang="en-US" sz="2000" b="1">
                <a:latin typeface="Oswald" pitchFamily="2" charset="77"/>
              </a:rPr>
              <a:t>WORKSHOP 1</a:t>
            </a:r>
          </a:p>
        </p:txBody>
      </p:sp>
      <p:sp>
        <p:nvSpPr>
          <p:cNvPr id="17" name="Shape 189" descr="Rectangle 14">
            <a:extLst>
              <a:ext uri="{FF2B5EF4-FFF2-40B4-BE49-F238E27FC236}">
                <a16:creationId xmlns:a16="http://schemas.microsoft.com/office/drawing/2014/main" id="{7240E52E-FECD-B3A8-D13F-C80BBDC51DF9}"/>
              </a:ext>
            </a:extLst>
          </p:cNvPr>
          <p:cNvSpPr/>
          <p:nvPr/>
        </p:nvSpPr>
        <p:spPr>
          <a:xfrm>
            <a:off x="1430417" y="1280601"/>
            <a:ext cx="9000384" cy="58477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spcAft>
                <a:spcPts val="600"/>
              </a:spcAft>
              <a:defRPr sz="3600">
                <a:solidFill>
                  <a:srgbClr val="001297"/>
                </a:solidFill>
                <a:latin typeface="Mink"/>
                <a:ea typeface="Mink"/>
                <a:cs typeface="Mink"/>
                <a:sym typeface="Mink"/>
              </a:defRPr>
            </a:pPr>
            <a:r>
              <a:rPr lang="en-US" sz="3200"/>
              <a:t>THEME: WORKLOAD</a:t>
            </a:r>
          </a:p>
        </p:txBody>
      </p:sp>
      <p:pic>
        <p:nvPicPr>
          <p:cNvPr id="2" name="Picture 1">
            <a:extLst>
              <a:ext uri="{FF2B5EF4-FFF2-40B4-BE49-F238E27FC236}">
                <a16:creationId xmlns:a16="http://schemas.microsoft.com/office/drawing/2014/main" id="{1A0FA9B5-01D8-D0F0-909F-17472A7EAD95}"/>
              </a:ext>
            </a:extLst>
          </p:cNvPr>
          <p:cNvPicPr>
            <a:picLocks noChangeAspect="1"/>
          </p:cNvPicPr>
          <p:nvPr/>
        </p:nvPicPr>
        <p:blipFill>
          <a:blip r:embed="rId3"/>
          <a:stretch>
            <a:fillRect/>
          </a:stretch>
        </p:blipFill>
        <p:spPr>
          <a:xfrm>
            <a:off x="400045" y="5694544"/>
            <a:ext cx="2190756" cy="2448491"/>
          </a:xfrm>
          <a:prstGeom prst="rect">
            <a:avLst/>
          </a:prstGeom>
        </p:spPr>
      </p:pic>
    </p:spTree>
    <p:extLst>
      <p:ext uri="{BB962C8B-B14F-4D97-AF65-F5344CB8AC3E}">
        <p14:creationId xmlns:p14="http://schemas.microsoft.com/office/powerpoint/2010/main" val="2691227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9;p4" descr="Rectangle 1">
            <a:extLst>
              <a:ext uri="{FF2B5EF4-FFF2-40B4-BE49-F238E27FC236}">
                <a16:creationId xmlns:a16="http://schemas.microsoft.com/office/drawing/2014/main" id="{5A944F6C-01B2-CE59-643D-416B76012E8F}"/>
              </a:ext>
            </a:extLst>
          </p:cNvPr>
          <p:cNvSpPr/>
          <p:nvPr/>
        </p:nvSpPr>
        <p:spPr>
          <a:xfrm>
            <a:off x="3532358" y="737432"/>
            <a:ext cx="5127283" cy="461624"/>
          </a:xfrm>
          <a:prstGeom prst="rect">
            <a:avLst/>
          </a:prstGeom>
          <a:noFill/>
          <a:ln>
            <a:noFill/>
          </a:ln>
        </p:spPr>
        <p:txBody>
          <a:bodyPr spcFirstLastPara="1" wrap="square" lIns="45700" tIns="45700" rIns="45700" bIns="45700" numCol="1" anchor="t" anchorCtr="0">
            <a:spAutoFit/>
          </a:bodyPr>
          <a:lstStyle/>
          <a:p>
            <a:pPr marL="0" marR="0" lvl="0" indent="0" algn="ctr" rtl="0">
              <a:lnSpc>
                <a:spcPct val="100000"/>
              </a:lnSpc>
              <a:spcBef>
                <a:spcPts val="0"/>
              </a:spcBef>
              <a:spcAft>
                <a:spcPts val="0"/>
              </a:spcAft>
              <a:buClr>
                <a:srgbClr val="001297"/>
              </a:buClr>
              <a:buSzPts val="1800"/>
              <a:buFont typeface="Nunito"/>
              <a:buNone/>
            </a:pPr>
            <a:r>
              <a:rPr lang="en-US" sz="2400" u="none" strike="noStrike" cap="none">
                <a:solidFill>
                  <a:srgbClr val="008BFF"/>
                </a:solidFill>
                <a:latin typeface="Oswald Medium" pitchFamily="2" charset="77"/>
                <a:ea typeface="Nunito"/>
                <a:cs typeface="Nunito"/>
                <a:sym typeface="Nunito"/>
              </a:rPr>
              <a:t>ABOUT THE PARTNERS</a:t>
            </a:r>
          </a:p>
        </p:txBody>
      </p:sp>
      <p:pic>
        <p:nvPicPr>
          <p:cNvPr id="4" name="Picture 3">
            <a:extLst>
              <a:ext uri="{FF2B5EF4-FFF2-40B4-BE49-F238E27FC236}">
                <a16:creationId xmlns:a16="http://schemas.microsoft.com/office/drawing/2014/main" id="{EDFFB944-702D-3BC5-1350-7525A1452101}"/>
              </a:ext>
            </a:extLst>
          </p:cNvPr>
          <p:cNvPicPr>
            <a:picLocks noChangeAspect="1"/>
          </p:cNvPicPr>
          <p:nvPr/>
        </p:nvPicPr>
        <p:blipFill>
          <a:blip r:embed="rId2"/>
          <a:srcRect/>
          <a:stretch/>
        </p:blipFill>
        <p:spPr>
          <a:xfrm>
            <a:off x="11954" y="-7564"/>
            <a:ext cx="12205445" cy="6865562"/>
          </a:xfrm>
          <a:prstGeom prst="rect">
            <a:avLst/>
          </a:prstGeom>
        </p:spPr>
      </p:pic>
      <p:sp>
        <p:nvSpPr>
          <p:cNvPr id="5" name="Shape 189" descr="Rectangle 14">
            <a:extLst>
              <a:ext uri="{FF2B5EF4-FFF2-40B4-BE49-F238E27FC236}">
                <a16:creationId xmlns:a16="http://schemas.microsoft.com/office/drawing/2014/main" id="{27E24974-E82F-063D-1768-69B2C1242617}"/>
              </a:ext>
            </a:extLst>
          </p:cNvPr>
          <p:cNvSpPr/>
          <p:nvPr/>
        </p:nvSpPr>
        <p:spPr>
          <a:xfrm>
            <a:off x="282388" y="6134071"/>
            <a:ext cx="394895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spcAft>
                <a:spcPts val="600"/>
              </a:spcAft>
              <a:defRPr sz="3600">
                <a:solidFill>
                  <a:srgbClr val="001297"/>
                </a:solidFill>
                <a:latin typeface="Mink"/>
                <a:ea typeface="Mink"/>
                <a:cs typeface="Mink"/>
                <a:sym typeface="Mink"/>
              </a:defRPr>
            </a:pPr>
            <a:r>
              <a:rPr lang="en-US" sz="1200" b="1">
                <a:latin typeface="Oswald" pitchFamily="2" charset="77"/>
              </a:rPr>
              <a:t>COBRAM ESTATE OLIVES</a:t>
            </a:r>
            <a:br>
              <a:rPr lang="en-US" sz="1200" b="1">
                <a:latin typeface="Oswald" pitchFamily="2" charset="77"/>
              </a:rPr>
            </a:br>
            <a:r>
              <a:rPr lang="en-US" sz="1200" b="1">
                <a:latin typeface="Oswald" pitchFamily="2" charset="77"/>
              </a:rPr>
              <a:t>WORKPLACE MAP</a:t>
            </a:r>
          </a:p>
        </p:txBody>
      </p:sp>
    </p:spTree>
    <p:extLst>
      <p:ext uri="{BB962C8B-B14F-4D97-AF65-F5344CB8AC3E}">
        <p14:creationId xmlns:p14="http://schemas.microsoft.com/office/powerpoint/2010/main" val="3007767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9D5E6"/>
        </a:solidFill>
        <a:effectLst/>
      </p:bgPr>
    </p:bg>
    <p:spTree>
      <p:nvGrpSpPr>
        <p:cNvPr id="1" name=""/>
        <p:cNvGrpSpPr/>
        <p:nvPr/>
      </p:nvGrpSpPr>
      <p:grpSpPr>
        <a:xfrm>
          <a:off x="0" y="0"/>
          <a:ext cx="0" cy="0"/>
          <a:chOff x="0" y="0"/>
          <a:chExt cx="0" cy="0"/>
        </a:xfrm>
      </p:grpSpPr>
      <p:sp>
        <p:nvSpPr>
          <p:cNvPr id="24" name="Shape 189" descr="Rectangle 14">
            <a:extLst>
              <a:ext uri="{FF2B5EF4-FFF2-40B4-BE49-F238E27FC236}">
                <a16:creationId xmlns:a16="http://schemas.microsoft.com/office/drawing/2014/main" id="{F0E1E0E8-CA15-911B-D400-181E80F82728}"/>
              </a:ext>
            </a:extLst>
          </p:cNvPr>
          <p:cNvSpPr/>
          <p:nvPr/>
        </p:nvSpPr>
        <p:spPr>
          <a:xfrm>
            <a:off x="1430417" y="1280601"/>
            <a:ext cx="9000384" cy="58477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spcAft>
                <a:spcPts val="600"/>
              </a:spcAft>
              <a:defRPr sz="3600">
                <a:solidFill>
                  <a:srgbClr val="001297"/>
                </a:solidFill>
                <a:latin typeface="Mink"/>
                <a:ea typeface="Mink"/>
                <a:cs typeface="Mink"/>
                <a:sym typeface="Mink"/>
              </a:defRPr>
            </a:pPr>
            <a:r>
              <a:rPr lang="en-US" sz="3200"/>
              <a:t>THEME: WORK ROLE</a:t>
            </a:r>
          </a:p>
        </p:txBody>
      </p:sp>
      <p:sp>
        <p:nvSpPr>
          <p:cNvPr id="25" name="Rectangle 24">
            <a:extLst>
              <a:ext uri="{FF2B5EF4-FFF2-40B4-BE49-F238E27FC236}">
                <a16:creationId xmlns:a16="http://schemas.microsoft.com/office/drawing/2014/main" id="{BA239FBA-68CE-02A7-31B1-AC76C6682BF3}"/>
              </a:ext>
            </a:extLst>
          </p:cNvPr>
          <p:cNvSpPr/>
          <p:nvPr/>
        </p:nvSpPr>
        <p:spPr>
          <a:xfrm>
            <a:off x="1032136" y="2517088"/>
            <a:ext cx="9930799" cy="3086742"/>
          </a:xfrm>
          <a:prstGeom prst="rect">
            <a:avLst/>
          </a:prstGeom>
        </p:spPr>
        <p:txBody>
          <a:bodyPr wrap="square">
            <a:spAutoFit/>
          </a:bodyPr>
          <a:lstStyle/>
          <a:p>
            <a:pPr algn="ctr">
              <a:lnSpc>
                <a:spcPts val="2600"/>
              </a:lnSpc>
            </a:pPr>
            <a:r>
              <a:rPr lang="en-US" sz="2000" dirty="0">
                <a:solidFill>
                  <a:srgbClr val="001297"/>
                </a:solidFill>
                <a:latin typeface="Nunito" panose="00000500000000000000" pitchFamily="2" charset="0"/>
                <a:ea typeface="Typ1451 Medium" charset="0"/>
                <a:cs typeface="Typ1451 Medium" charset="0"/>
              </a:rPr>
              <a:t>Participants discussed how the type of role a worker has impacts on how much they are or can be physically active at work. Flexibility of the worker’s role in terms of being able to manipulate start and finish times and the structure of the work day, and the length of the break that can be taken were key factors influencing how active workers were. Participants acknowledged that the nature of the work role will inherently impact on your physical activity at work e.g. a worker in production/warehousing compared to an office based worker. There was also discussion how activity devices can be used as a reminder to move more, however some work roles are not permitted to wear such devices. </a:t>
            </a:r>
          </a:p>
        </p:txBody>
      </p:sp>
      <p:sp>
        <p:nvSpPr>
          <p:cNvPr id="3" name="Shape 189" descr="Rectangle 14">
            <a:extLst>
              <a:ext uri="{FF2B5EF4-FFF2-40B4-BE49-F238E27FC236}">
                <a16:creationId xmlns:a16="http://schemas.microsoft.com/office/drawing/2014/main" id="{9732752C-76F7-551C-2EB6-C21231E324DC}"/>
              </a:ext>
            </a:extLst>
          </p:cNvPr>
          <p:cNvSpPr/>
          <p:nvPr/>
        </p:nvSpPr>
        <p:spPr>
          <a:xfrm>
            <a:off x="1761196" y="635143"/>
            <a:ext cx="8669605" cy="4001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spcAft>
                <a:spcPts val="600"/>
              </a:spcAft>
              <a:defRPr sz="3600">
                <a:solidFill>
                  <a:srgbClr val="001297"/>
                </a:solidFill>
                <a:latin typeface="Mink"/>
                <a:ea typeface="Mink"/>
                <a:cs typeface="Mink"/>
                <a:sym typeface="Mink"/>
              </a:defRPr>
            </a:pPr>
            <a:r>
              <a:rPr lang="en-US" sz="2000" b="1">
                <a:latin typeface="Oswald" pitchFamily="2" charset="77"/>
              </a:rPr>
              <a:t>WORKSHOP 1</a:t>
            </a:r>
          </a:p>
        </p:txBody>
      </p:sp>
      <p:pic>
        <p:nvPicPr>
          <p:cNvPr id="5" name="Picture 4">
            <a:extLst>
              <a:ext uri="{FF2B5EF4-FFF2-40B4-BE49-F238E27FC236}">
                <a16:creationId xmlns:a16="http://schemas.microsoft.com/office/drawing/2014/main" id="{0A51A6DA-8DFD-20E2-4649-A88B9A4FAEB7}"/>
              </a:ext>
            </a:extLst>
          </p:cNvPr>
          <p:cNvPicPr>
            <a:picLocks noChangeAspect="1"/>
          </p:cNvPicPr>
          <p:nvPr/>
        </p:nvPicPr>
        <p:blipFill>
          <a:blip r:embed="rId2"/>
          <a:stretch>
            <a:fillRect/>
          </a:stretch>
        </p:blipFill>
        <p:spPr>
          <a:xfrm rot="15918823">
            <a:off x="9484825" y="5176325"/>
            <a:ext cx="3350079" cy="3818691"/>
          </a:xfrm>
          <a:prstGeom prst="rect">
            <a:avLst/>
          </a:prstGeom>
        </p:spPr>
      </p:pic>
    </p:spTree>
    <p:extLst>
      <p:ext uri="{BB962C8B-B14F-4D97-AF65-F5344CB8AC3E}">
        <p14:creationId xmlns:p14="http://schemas.microsoft.com/office/powerpoint/2010/main" val="1419531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8BFF"/>
        </a:solidFill>
        <a:effectLst/>
      </p:bgPr>
    </p:bg>
    <p:spTree>
      <p:nvGrpSpPr>
        <p:cNvPr id="1" name=""/>
        <p:cNvGrpSpPr/>
        <p:nvPr/>
      </p:nvGrpSpPr>
      <p:grpSpPr>
        <a:xfrm>
          <a:off x="0" y="0"/>
          <a:ext cx="0" cy="0"/>
          <a:chOff x="0" y="0"/>
          <a:chExt cx="0" cy="0"/>
        </a:xfrm>
      </p:grpSpPr>
      <p:sp>
        <p:nvSpPr>
          <p:cNvPr id="122" name="Shape 122" descr="TextBox 14"/>
          <p:cNvSpPr/>
          <p:nvPr/>
        </p:nvSpPr>
        <p:spPr>
          <a:xfrm>
            <a:off x="1235020" y="359651"/>
            <a:ext cx="743190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latin typeface="Oswald-Regular"/>
                <a:ea typeface="Oswald-Regular"/>
                <a:cs typeface="Oswald-Regular"/>
                <a:sym typeface="Oswald-Regular"/>
              </a:defRPr>
            </a:lvl1pPr>
          </a:lstStyle>
          <a:p>
            <a:endParaRPr/>
          </a:p>
        </p:txBody>
      </p:sp>
      <p:sp>
        <p:nvSpPr>
          <p:cNvPr id="13" name="Shape 122" descr="TextBox 14">
            <a:extLst>
              <a:ext uri="{FF2B5EF4-FFF2-40B4-BE49-F238E27FC236}">
                <a16:creationId xmlns:a16="http://schemas.microsoft.com/office/drawing/2014/main" id="{B3E51FA0-C366-4892-A945-60801594C622}"/>
              </a:ext>
            </a:extLst>
          </p:cNvPr>
          <p:cNvSpPr/>
          <p:nvPr/>
        </p:nvSpPr>
        <p:spPr>
          <a:xfrm>
            <a:off x="1235020" y="359651"/>
            <a:ext cx="743190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latin typeface="Oswald-Regular"/>
                <a:ea typeface="Oswald-Regular"/>
                <a:cs typeface="Oswald-Regular"/>
                <a:sym typeface="Oswald-Regular"/>
              </a:defRPr>
            </a:lvl1pPr>
          </a:lstStyle>
          <a:p>
            <a:endParaRPr/>
          </a:p>
        </p:txBody>
      </p:sp>
      <p:pic>
        <p:nvPicPr>
          <p:cNvPr id="6" name="Picture 5">
            <a:extLst>
              <a:ext uri="{FF2B5EF4-FFF2-40B4-BE49-F238E27FC236}">
                <a16:creationId xmlns:a16="http://schemas.microsoft.com/office/drawing/2014/main" id="{B819ED4B-7771-B1D7-EFB6-923B7CC44312}"/>
              </a:ext>
            </a:extLst>
          </p:cNvPr>
          <p:cNvPicPr>
            <a:picLocks noChangeAspect="1"/>
          </p:cNvPicPr>
          <p:nvPr/>
        </p:nvPicPr>
        <p:blipFill>
          <a:blip r:embed="rId2"/>
          <a:stretch>
            <a:fillRect/>
          </a:stretch>
        </p:blipFill>
        <p:spPr>
          <a:xfrm rot="10800000">
            <a:off x="457195" y="2295676"/>
            <a:ext cx="11349321" cy="1762692"/>
          </a:xfrm>
          <a:prstGeom prst="rect">
            <a:avLst/>
          </a:prstGeom>
        </p:spPr>
      </p:pic>
      <p:sp>
        <p:nvSpPr>
          <p:cNvPr id="7" name="Content Placeholder 2">
            <a:extLst>
              <a:ext uri="{FF2B5EF4-FFF2-40B4-BE49-F238E27FC236}">
                <a16:creationId xmlns:a16="http://schemas.microsoft.com/office/drawing/2014/main" id="{7DBD4F2C-2C29-D272-AF4D-803689D37DA8}"/>
              </a:ext>
            </a:extLst>
          </p:cNvPr>
          <p:cNvSpPr txBox="1">
            <a:spLocks/>
          </p:cNvSpPr>
          <p:nvPr/>
        </p:nvSpPr>
        <p:spPr>
          <a:xfrm>
            <a:off x="1932451" y="2576145"/>
            <a:ext cx="9040349" cy="1234060"/>
          </a:xfrm>
          <a:prstGeom prst="rect">
            <a:avLst/>
          </a:prstGeom>
          <a:noFill/>
          <a:ln>
            <a:noFill/>
          </a:ln>
        </p:spPr>
        <p:txBody>
          <a:bodyPr spcFirstLastPara="1" wrap="square" lIns="45700" tIns="45700" rIns="45700"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Nunito" pitchFamily="2" charset="77"/>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lgn="ctr">
              <a:lnSpc>
                <a:spcPct val="107000"/>
              </a:lnSpc>
              <a:spcAft>
                <a:spcPts val="800"/>
              </a:spcAft>
              <a:buNone/>
            </a:pPr>
            <a:r>
              <a:rPr lang="en-US" sz="2400" dirty="0">
                <a:solidFill>
                  <a:schemeClr val="bg1"/>
                </a:solidFill>
                <a:effectLst/>
                <a:latin typeface="Nunito" pitchFamily="2" charset="0"/>
                <a:ea typeface="Calibri" panose="020F0502020204030204" pitchFamily="34" charset="0"/>
                <a:cs typeface="Times New Roman" panose="02020603050405020304" pitchFamily="18" charset="0"/>
              </a:rPr>
              <a:t>“I do try and get up and stretch where I can. Because your job is physical maybe you already do that but I am sitting at a desk”</a:t>
            </a:r>
          </a:p>
        </p:txBody>
      </p:sp>
      <p:pic>
        <p:nvPicPr>
          <p:cNvPr id="8" name="Picture 7">
            <a:extLst>
              <a:ext uri="{FF2B5EF4-FFF2-40B4-BE49-F238E27FC236}">
                <a16:creationId xmlns:a16="http://schemas.microsoft.com/office/drawing/2014/main" id="{88C06054-DE86-31F5-35DB-2DC009244713}"/>
              </a:ext>
            </a:extLst>
          </p:cNvPr>
          <p:cNvPicPr>
            <a:picLocks noChangeAspect="1"/>
          </p:cNvPicPr>
          <p:nvPr/>
        </p:nvPicPr>
        <p:blipFill>
          <a:blip r:embed="rId2"/>
          <a:stretch>
            <a:fillRect/>
          </a:stretch>
        </p:blipFill>
        <p:spPr>
          <a:xfrm>
            <a:off x="457199" y="4333860"/>
            <a:ext cx="11698941" cy="1899807"/>
          </a:xfrm>
          <a:prstGeom prst="rect">
            <a:avLst/>
          </a:prstGeom>
        </p:spPr>
      </p:pic>
      <p:sp>
        <p:nvSpPr>
          <p:cNvPr id="10" name="Content Placeholder 2">
            <a:extLst>
              <a:ext uri="{FF2B5EF4-FFF2-40B4-BE49-F238E27FC236}">
                <a16:creationId xmlns:a16="http://schemas.microsoft.com/office/drawing/2014/main" id="{E730B9D4-825D-DA80-C92D-524F032BFA61}"/>
              </a:ext>
            </a:extLst>
          </p:cNvPr>
          <p:cNvSpPr txBox="1">
            <a:spLocks/>
          </p:cNvSpPr>
          <p:nvPr/>
        </p:nvSpPr>
        <p:spPr>
          <a:xfrm>
            <a:off x="1361375" y="4708757"/>
            <a:ext cx="9632020" cy="1087976"/>
          </a:xfrm>
          <a:prstGeom prst="rect">
            <a:avLst/>
          </a:prstGeom>
          <a:noFill/>
          <a:ln>
            <a:noFill/>
          </a:ln>
        </p:spPr>
        <p:txBody>
          <a:bodyPr spcFirstLastPara="1" wrap="square" lIns="45700" tIns="45700" rIns="45700"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Nunito" pitchFamily="2" charset="77"/>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lgn="ctr">
              <a:lnSpc>
                <a:spcPct val="107000"/>
              </a:lnSpc>
              <a:spcAft>
                <a:spcPts val="800"/>
              </a:spcAft>
              <a:buNone/>
            </a:pPr>
            <a:r>
              <a:rPr lang="en-US" sz="2400" dirty="0">
                <a:solidFill>
                  <a:schemeClr val="bg1"/>
                </a:solidFill>
                <a:effectLst/>
                <a:latin typeface="Nunito" pitchFamily="2" charset="0"/>
                <a:ea typeface="Calibri" panose="020F0502020204030204" pitchFamily="34" charset="0"/>
                <a:cs typeface="Times New Roman" panose="02020603050405020304" pitchFamily="18" charset="0"/>
              </a:rPr>
              <a:t>“As a part timer I work 5 hours, I don’t have time to go somewhere to go for a walk”</a:t>
            </a:r>
          </a:p>
        </p:txBody>
      </p:sp>
      <p:sp>
        <p:nvSpPr>
          <p:cNvPr id="16" name="Shape 189" descr="Rectangle 14">
            <a:extLst>
              <a:ext uri="{FF2B5EF4-FFF2-40B4-BE49-F238E27FC236}">
                <a16:creationId xmlns:a16="http://schemas.microsoft.com/office/drawing/2014/main" id="{A0374906-F19B-97A8-4530-2F2D48F4CBA3}"/>
              </a:ext>
            </a:extLst>
          </p:cNvPr>
          <p:cNvSpPr/>
          <p:nvPr/>
        </p:nvSpPr>
        <p:spPr>
          <a:xfrm>
            <a:off x="1761196" y="635143"/>
            <a:ext cx="8669605" cy="4001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spcAft>
                <a:spcPts val="600"/>
              </a:spcAft>
              <a:defRPr sz="3600">
                <a:solidFill>
                  <a:srgbClr val="001297"/>
                </a:solidFill>
                <a:latin typeface="Mink"/>
                <a:ea typeface="Mink"/>
                <a:cs typeface="Mink"/>
                <a:sym typeface="Mink"/>
              </a:defRPr>
            </a:pPr>
            <a:r>
              <a:rPr lang="en-US" sz="2000" b="1">
                <a:latin typeface="Oswald" pitchFamily="2" charset="77"/>
              </a:rPr>
              <a:t>WORKSHOP 1</a:t>
            </a:r>
          </a:p>
        </p:txBody>
      </p:sp>
      <p:sp>
        <p:nvSpPr>
          <p:cNvPr id="2" name="Shape 189" descr="Rectangle 14">
            <a:extLst>
              <a:ext uri="{FF2B5EF4-FFF2-40B4-BE49-F238E27FC236}">
                <a16:creationId xmlns:a16="http://schemas.microsoft.com/office/drawing/2014/main" id="{1B3D77D4-E4EB-CE7E-3290-B8CD364D0411}"/>
              </a:ext>
            </a:extLst>
          </p:cNvPr>
          <p:cNvSpPr/>
          <p:nvPr/>
        </p:nvSpPr>
        <p:spPr>
          <a:xfrm>
            <a:off x="1430417" y="1280601"/>
            <a:ext cx="9000384" cy="58477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spcAft>
                <a:spcPts val="600"/>
              </a:spcAft>
              <a:defRPr sz="3600">
                <a:solidFill>
                  <a:srgbClr val="001297"/>
                </a:solidFill>
                <a:latin typeface="Mink"/>
                <a:ea typeface="Mink"/>
                <a:cs typeface="Mink"/>
                <a:sym typeface="Mink"/>
              </a:defRPr>
            </a:pPr>
            <a:r>
              <a:rPr lang="en-US" sz="3200"/>
              <a:t>THEME: WORK ROLE</a:t>
            </a:r>
          </a:p>
        </p:txBody>
      </p:sp>
    </p:spTree>
    <p:extLst>
      <p:ext uri="{BB962C8B-B14F-4D97-AF65-F5344CB8AC3E}">
        <p14:creationId xmlns:p14="http://schemas.microsoft.com/office/powerpoint/2010/main" val="319334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89" descr="Rectangle 14">
            <a:extLst>
              <a:ext uri="{FF2B5EF4-FFF2-40B4-BE49-F238E27FC236}">
                <a16:creationId xmlns:a16="http://schemas.microsoft.com/office/drawing/2014/main" id="{DF9A0511-2583-5CAB-6CEA-FA463FD942E7}"/>
              </a:ext>
            </a:extLst>
          </p:cNvPr>
          <p:cNvSpPr/>
          <p:nvPr/>
        </p:nvSpPr>
        <p:spPr>
          <a:xfrm>
            <a:off x="1761194" y="1472787"/>
            <a:ext cx="8669605" cy="120032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spcAft>
                <a:spcPts val="600"/>
              </a:spcAft>
              <a:defRPr sz="3600">
                <a:solidFill>
                  <a:srgbClr val="001297"/>
                </a:solidFill>
                <a:latin typeface="Mink"/>
                <a:ea typeface="Mink"/>
                <a:cs typeface="Mink"/>
                <a:sym typeface="Mink"/>
              </a:defRPr>
            </a:pPr>
            <a:r>
              <a:rPr lang="en-US" sz="3600" dirty="0"/>
              <a:t>BARWON HEALTH HEALTHY COMMUNITIES TEAM</a:t>
            </a:r>
          </a:p>
        </p:txBody>
      </p:sp>
      <p:sp>
        <p:nvSpPr>
          <p:cNvPr id="4" name="Content Placeholder 2">
            <a:extLst>
              <a:ext uri="{FF2B5EF4-FFF2-40B4-BE49-F238E27FC236}">
                <a16:creationId xmlns:a16="http://schemas.microsoft.com/office/drawing/2014/main" id="{56F51824-892F-690E-EAC4-B4AA8E05484E}"/>
              </a:ext>
            </a:extLst>
          </p:cNvPr>
          <p:cNvSpPr txBox="1">
            <a:spLocks/>
          </p:cNvSpPr>
          <p:nvPr/>
        </p:nvSpPr>
        <p:spPr>
          <a:xfrm>
            <a:off x="881354" y="3011877"/>
            <a:ext cx="10429287" cy="2729765"/>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Nunito" pitchFamily="2" charset="77"/>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lgn="ctr">
              <a:lnSpc>
                <a:spcPct val="107000"/>
              </a:lnSpc>
              <a:spcAft>
                <a:spcPts val="800"/>
              </a:spcAft>
              <a:buNone/>
            </a:pPr>
            <a:r>
              <a:rPr lang="en-US" sz="2200" dirty="0">
                <a:effectLst/>
                <a:latin typeface="Nunito" pitchFamily="2" charset="0"/>
                <a:ea typeface="Calibri" panose="020F0502020204030204" pitchFamily="34" charset="0"/>
                <a:cs typeface="Times New Roman" panose="02020603050405020304" pitchFamily="18" charset="0"/>
              </a:rPr>
              <a:t>Barwon Health Healthy Communities team works with our community to create environments that promote health. We support local workplaces to achieve better health and wellbeing outcomes for their staff.  A healthy workplace and healthy staff are great for business, the local economy and a thriving community.  </a:t>
            </a:r>
          </a:p>
          <a:p>
            <a:pPr marL="114300" indent="0" algn="ctr">
              <a:lnSpc>
                <a:spcPct val="107000"/>
              </a:lnSpc>
              <a:spcAft>
                <a:spcPts val="800"/>
              </a:spcAft>
              <a:buNone/>
            </a:pPr>
            <a:r>
              <a:rPr lang="en-US" sz="2200" dirty="0">
                <a:effectLst/>
                <a:latin typeface="Nunito" pitchFamily="2" charset="0"/>
                <a:ea typeface="Calibri" panose="020F0502020204030204" pitchFamily="34" charset="0"/>
                <a:cs typeface="Times New Roman" panose="02020603050405020304" pitchFamily="18" charset="0"/>
              </a:rPr>
              <a:t>We are partnering with Active Geelong to create a range of new opportunities and initiatives to improve the health of local workers by increasing physical activity.</a:t>
            </a:r>
          </a:p>
          <a:p>
            <a:pPr marL="114300" indent="0" algn="ctr">
              <a:lnSpc>
                <a:spcPct val="107000"/>
              </a:lnSpc>
              <a:spcAft>
                <a:spcPts val="800"/>
              </a:spcAft>
              <a:buNone/>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Google Shape;99;p4" descr="Rectangle 1">
            <a:extLst>
              <a:ext uri="{FF2B5EF4-FFF2-40B4-BE49-F238E27FC236}">
                <a16:creationId xmlns:a16="http://schemas.microsoft.com/office/drawing/2014/main" id="{5A944F6C-01B2-CE59-643D-416B76012E8F}"/>
              </a:ext>
            </a:extLst>
          </p:cNvPr>
          <p:cNvSpPr/>
          <p:nvPr/>
        </p:nvSpPr>
        <p:spPr>
          <a:xfrm>
            <a:off x="3532358" y="866948"/>
            <a:ext cx="5127283" cy="461624"/>
          </a:xfrm>
          <a:prstGeom prst="rect">
            <a:avLst/>
          </a:prstGeom>
          <a:noFill/>
          <a:ln>
            <a:noFill/>
          </a:ln>
        </p:spPr>
        <p:txBody>
          <a:bodyPr spcFirstLastPara="1" wrap="square" lIns="45700" tIns="45700" rIns="45700" bIns="45700" numCol="1" anchor="t" anchorCtr="0">
            <a:spAutoFit/>
          </a:bodyPr>
          <a:lstStyle/>
          <a:p>
            <a:pPr marL="0" marR="0" lvl="0" indent="0" algn="ctr" rtl="0">
              <a:lnSpc>
                <a:spcPct val="100000"/>
              </a:lnSpc>
              <a:spcBef>
                <a:spcPts val="0"/>
              </a:spcBef>
              <a:spcAft>
                <a:spcPts val="0"/>
              </a:spcAft>
              <a:buClr>
                <a:srgbClr val="001297"/>
              </a:buClr>
              <a:buSzPts val="1800"/>
              <a:buFont typeface="Nunito"/>
              <a:buNone/>
            </a:pPr>
            <a:r>
              <a:rPr lang="en-US" sz="2400" u="none" strike="noStrike" cap="none">
                <a:solidFill>
                  <a:srgbClr val="008BFF"/>
                </a:solidFill>
                <a:latin typeface="Oswald Medium" pitchFamily="2" charset="77"/>
                <a:ea typeface="Nunito"/>
                <a:cs typeface="Nunito"/>
                <a:sym typeface="Nunito"/>
              </a:rPr>
              <a:t>ABOUT THE PARTNERS</a:t>
            </a:r>
          </a:p>
        </p:txBody>
      </p:sp>
      <p:pic>
        <p:nvPicPr>
          <p:cNvPr id="6" name="Picture 5" descr="A picture containing christmas tree, drawing, art, illustration&#10;&#10;Description automatically generated">
            <a:extLst>
              <a:ext uri="{FF2B5EF4-FFF2-40B4-BE49-F238E27FC236}">
                <a16:creationId xmlns:a16="http://schemas.microsoft.com/office/drawing/2014/main" id="{763B791C-3F44-B203-2112-3E35C6956A1E}"/>
              </a:ext>
            </a:extLst>
          </p:cNvPr>
          <p:cNvPicPr>
            <a:picLocks noChangeAspect="1"/>
          </p:cNvPicPr>
          <p:nvPr/>
        </p:nvPicPr>
        <p:blipFill>
          <a:blip r:embed="rId2"/>
          <a:stretch>
            <a:fillRect/>
          </a:stretch>
        </p:blipFill>
        <p:spPr>
          <a:xfrm>
            <a:off x="9501719" y="-298035"/>
            <a:ext cx="3694043" cy="3694043"/>
          </a:xfrm>
          <a:prstGeom prst="rect">
            <a:avLst/>
          </a:prstGeom>
        </p:spPr>
      </p:pic>
      <p:pic>
        <p:nvPicPr>
          <p:cNvPr id="7" name="Picture 6">
            <a:extLst>
              <a:ext uri="{FF2B5EF4-FFF2-40B4-BE49-F238E27FC236}">
                <a16:creationId xmlns:a16="http://schemas.microsoft.com/office/drawing/2014/main" id="{30B6A440-3EBF-6A3B-4672-77A5FEF3E45A}"/>
              </a:ext>
            </a:extLst>
          </p:cNvPr>
          <p:cNvPicPr>
            <a:picLocks noChangeAspect="1"/>
          </p:cNvPicPr>
          <p:nvPr/>
        </p:nvPicPr>
        <p:blipFill>
          <a:blip r:embed="rId3"/>
          <a:stretch>
            <a:fillRect/>
          </a:stretch>
        </p:blipFill>
        <p:spPr>
          <a:xfrm>
            <a:off x="-1393892" y="-2410218"/>
            <a:ext cx="3394322" cy="3990993"/>
          </a:xfrm>
          <a:prstGeom prst="rect">
            <a:avLst/>
          </a:prstGeom>
        </p:spPr>
      </p:pic>
      <p:pic>
        <p:nvPicPr>
          <p:cNvPr id="8" name="Picture 7" descr="A logo with a letter v&#10;&#10;Description automatically generated">
            <a:extLst>
              <a:ext uri="{FF2B5EF4-FFF2-40B4-BE49-F238E27FC236}">
                <a16:creationId xmlns:a16="http://schemas.microsoft.com/office/drawing/2014/main" id="{382EDC33-3315-A831-7339-F9E2784C5FC2}"/>
              </a:ext>
            </a:extLst>
          </p:cNvPr>
          <p:cNvPicPr>
            <a:picLocks noChangeAspect="1"/>
          </p:cNvPicPr>
          <p:nvPr/>
        </p:nvPicPr>
        <p:blipFill>
          <a:blip r:embed="rId4"/>
          <a:stretch>
            <a:fillRect/>
          </a:stretch>
        </p:blipFill>
        <p:spPr>
          <a:xfrm>
            <a:off x="9576048" y="50722"/>
            <a:ext cx="1231042" cy="1231042"/>
          </a:xfrm>
          <a:prstGeom prst="rect">
            <a:avLst/>
          </a:prstGeom>
        </p:spPr>
      </p:pic>
    </p:spTree>
    <p:extLst>
      <p:ext uri="{BB962C8B-B14F-4D97-AF65-F5344CB8AC3E}">
        <p14:creationId xmlns:p14="http://schemas.microsoft.com/office/powerpoint/2010/main" val="4207140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8BFF"/>
        </a:solidFill>
        <a:effectLst/>
      </p:bgPr>
    </p:bg>
    <p:spTree>
      <p:nvGrpSpPr>
        <p:cNvPr id="1" name=""/>
        <p:cNvGrpSpPr/>
        <p:nvPr/>
      </p:nvGrpSpPr>
      <p:grpSpPr>
        <a:xfrm>
          <a:off x="0" y="0"/>
          <a:ext cx="0" cy="0"/>
          <a:chOff x="0" y="0"/>
          <a:chExt cx="0" cy="0"/>
        </a:xfrm>
      </p:grpSpPr>
      <p:sp>
        <p:nvSpPr>
          <p:cNvPr id="122" name="Shape 122" descr="TextBox 14"/>
          <p:cNvSpPr/>
          <p:nvPr/>
        </p:nvSpPr>
        <p:spPr>
          <a:xfrm>
            <a:off x="1235020" y="359651"/>
            <a:ext cx="743190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latin typeface="Oswald-Regular"/>
                <a:ea typeface="Oswald-Regular"/>
                <a:cs typeface="Oswald-Regular"/>
                <a:sym typeface="Oswald-Regular"/>
              </a:defRPr>
            </a:lvl1pPr>
          </a:lstStyle>
          <a:p>
            <a:endParaRPr/>
          </a:p>
        </p:txBody>
      </p:sp>
      <p:sp>
        <p:nvSpPr>
          <p:cNvPr id="13" name="Shape 122" descr="TextBox 14">
            <a:extLst>
              <a:ext uri="{FF2B5EF4-FFF2-40B4-BE49-F238E27FC236}">
                <a16:creationId xmlns:a16="http://schemas.microsoft.com/office/drawing/2014/main" id="{B3E51FA0-C366-4892-A945-60801594C622}"/>
              </a:ext>
            </a:extLst>
          </p:cNvPr>
          <p:cNvSpPr/>
          <p:nvPr/>
        </p:nvSpPr>
        <p:spPr>
          <a:xfrm>
            <a:off x="1235020" y="359651"/>
            <a:ext cx="743190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latin typeface="Oswald-Regular"/>
                <a:ea typeface="Oswald-Regular"/>
                <a:cs typeface="Oswald-Regular"/>
                <a:sym typeface="Oswald-Regular"/>
              </a:defRPr>
            </a:lvl1pPr>
          </a:lstStyle>
          <a:p>
            <a:endParaRPr/>
          </a:p>
        </p:txBody>
      </p:sp>
      <p:pic>
        <p:nvPicPr>
          <p:cNvPr id="6" name="Picture 5">
            <a:extLst>
              <a:ext uri="{FF2B5EF4-FFF2-40B4-BE49-F238E27FC236}">
                <a16:creationId xmlns:a16="http://schemas.microsoft.com/office/drawing/2014/main" id="{B819ED4B-7771-B1D7-EFB6-923B7CC44312}"/>
              </a:ext>
            </a:extLst>
          </p:cNvPr>
          <p:cNvPicPr>
            <a:picLocks noChangeAspect="1"/>
          </p:cNvPicPr>
          <p:nvPr/>
        </p:nvPicPr>
        <p:blipFill>
          <a:blip r:embed="rId2"/>
          <a:stretch>
            <a:fillRect/>
          </a:stretch>
        </p:blipFill>
        <p:spPr>
          <a:xfrm rot="10800000">
            <a:off x="457195" y="2295676"/>
            <a:ext cx="11349321" cy="1762692"/>
          </a:xfrm>
          <a:prstGeom prst="rect">
            <a:avLst/>
          </a:prstGeom>
        </p:spPr>
      </p:pic>
      <p:sp>
        <p:nvSpPr>
          <p:cNvPr id="7" name="Content Placeholder 2">
            <a:extLst>
              <a:ext uri="{FF2B5EF4-FFF2-40B4-BE49-F238E27FC236}">
                <a16:creationId xmlns:a16="http://schemas.microsoft.com/office/drawing/2014/main" id="{7DBD4F2C-2C29-D272-AF4D-803689D37DA8}"/>
              </a:ext>
            </a:extLst>
          </p:cNvPr>
          <p:cNvSpPr txBox="1">
            <a:spLocks/>
          </p:cNvSpPr>
          <p:nvPr/>
        </p:nvSpPr>
        <p:spPr>
          <a:xfrm>
            <a:off x="1932451" y="2576145"/>
            <a:ext cx="9040349" cy="1234060"/>
          </a:xfrm>
          <a:prstGeom prst="rect">
            <a:avLst/>
          </a:prstGeom>
          <a:noFill/>
          <a:ln>
            <a:noFill/>
          </a:ln>
        </p:spPr>
        <p:txBody>
          <a:bodyPr spcFirstLastPara="1" wrap="square" lIns="45700" tIns="45700" rIns="45700"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Nunito" pitchFamily="2" charset="77"/>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lgn="ctr">
              <a:lnSpc>
                <a:spcPct val="107000"/>
              </a:lnSpc>
              <a:spcAft>
                <a:spcPts val="800"/>
              </a:spcAft>
              <a:buNone/>
            </a:pPr>
            <a:r>
              <a:rPr lang="en-US" sz="2400" dirty="0">
                <a:solidFill>
                  <a:schemeClr val="bg1"/>
                </a:solidFill>
                <a:effectLst/>
                <a:latin typeface="Nunito" pitchFamily="2" charset="0"/>
                <a:ea typeface="Calibri" panose="020F0502020204030204" pitchFamily="34" charset="0"/>
                <a:cs typeface="Times New Roman" panose="02020603050405020304" pitchFamily="18" charset="0"/>
              </a:rPr>
              <a:t>“…in production once harvest starts we have our skates on once the oil is produced, for finance its EOFY, (for) nursery its they have production time”</a:t>
            </a:r>
          </a:p>
        </p:txBody>
      </p:sp>
      <p:pic>
        <p:nvPicPr>
          <p:cNvPr id="8" name="Picture 7">
            <a:extLst>
              <a:ext uri="{FF2B5EF4-FFF2-40B4-BE49-F238E27FC236}">
                <a16:creationId xmlns:a16="http://schemas.microsoft.com/office/drawing/2014/main" id="{88C06054-DE86-31F5-35DB-2DC009244713}"/>
              </a:ext>
            </a:extLst>
          </p:cNvPr>
          <p:cNvPicPr>
            <a:picLocks noChangeAspect="1"/>
          </p:cNvPicPr>
          <p:nvPr/>
        </p:nvPicPr>
        <p:blipFill>
          <a:blip r:embed="rId2"/>
          <a:stretch>
            <a:fillRect/>
          </a:stretch>
        </p:blipFill>
        <p:spPr>
          <a:xfrm>
            <a:off x="457199" y="4333860"/>
            <a:ext cx="11698941" cy="1899807"/>
          </a:xfrm>
          <a:prstGeom prst="rect">
            <a:avLst/>
          </a:prstGeom>
        </p:spPr>
      </p:pic>
      <p:sp>
        <p:nvSpPr>
          <p:cNvPr id="10" name="Content Placeholder 2">
            <a:extLst>
              <a:ext uri="{FF2B5EF4-FFF2-40B4-BE49-F238E27FC236}">
                <a16:creationId xmlns:a16="http://schemas.microsoft.com/office/drawing/2014/main" id="{E730B9D4-825D-DA80-C92D-524F032BFA61}"/>
              </a:ext>
            </a:extLst>
          </p:cNvPr>
          <p:cNvSpPr txBox="1">
            <a:spLocks/>
          </p:cNvSpPr>
          <p:nvPr/>
        </p:nvSpPr>
        <p:spPr>
          <a:xfrm>
            <a:off x="1361375" y="4708757"/>
            <a:ext cx="9632020" cy="1087976"/>
          </a:xfrm>
          <a:prstGeom prst="rect">
            <a:avLst/>
          </a:prstGeom>
          <a:noFill/>
          <a:ln>
            <a:noFill/>
          </a:ln>
        </p:spPr>
        <p:txBody>
          <a:bodyPr spcFirstLastPara="1" wrap="square" lIns="45700" tIns="45700" rIns="45700" bIns="45700" anchor="t" anchorCtr="0">
            <a:normAutofit fontScale="77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Nunito" pitchFamily="2" charset="77"/>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lgn="ctr">
              <a:lnSpc>
                <a:spcPct val="107000"/>
              </a:lnSpc>
              <a:spcAft>
                <a:spcPts val="800"/>
              </a:spcAft>
              <a:buNone/>
            </a:pPr>
            <a:r>
              <a:rPr lang="en-US" sz="2400" dirty="0">
                <a:solidFill>
                  <a:schemeClr val="bg1"/>
                </a:solidFill>
                <a:effectLst/>
                <a:latin typeface="Nunito" pitchFamily="2" charset="0"/>
                <a:ea typeface="Calibri" panose="020F0502020204030204" pitchFamily="34" charset="0"/>
                <a:cs typeface="Times New Roman" panose="02020603050405020304" pitchFamily="18" charset="0"/>
              </a:rPr>
              <a:t>“We don’t get an hour as a break, we get 3 different breaks. If there was an opportunity to go for a run at lunch we can’t. My role out there, I can’t take an hour I have to be there.”</a:t>
            </a:r>
          </a:p>
        </p:txBody>
      </p:sp>
      <p:sp>
        <p:nvSpPr>
          <p:cNvPr id="16" name="Shape 189" descr="Rectangle 14">
            <a:extLst>
              <a:ext uri="{FF2B5EF4-FFF2-40B4-BE49-F238E27FC236}">
                <a16:creationId xmlns:a16="http://schemas.microsoft.com/office/drawing/2014/main" id="{A0374906-F19B-97A8-4530-2F2D48F4CBA3}"/>
              </a:ext>
            </a:extLst>
          </p:cNvPr>
          <p:cNvSpPr/>
          <p:nvPr/>
        </p:nvSpPr>
        <p:spPr>
          <a:xfrm>
            <a:off x="1761196" y="635143"/>
            <a:ext cx="8669605" cy="4001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spcAft>
                <a:spcPts val="600"/>
              </a:spcAft>
              <a:defRPr sz="3600">
                <a:solidFill>
                  <a:srgbClr val="001297"/>
                </a:solidFill>
                <a:latin typeface="Mink"/>
                <a:ea typeface="Mink"/>
                <a:cs typeface="Mink"/>
                <a:sym typeface="Mink"/>
              </a:defRPr>
            </a:pPr>
            <a:r>
              <a:rPr lang="en-US" sz="2000" b="1">
                <a:latin typeface="Oswald" pitchFamily="2" charset="77"/>
              </a:rPr>
              <a:t>WORKSHOP 1</a:t>
            </a:r>
          </a:p>
        </p:txBody>
      </p:sp>
      <p:sp>
        <p:nvSpPr>
          <p:cNvPr id="3" name="Shape 189" descr="Rectangle 14">
            <a:extLst>
              <a:ext uri="{FF2B5EF4-FFF2-40B4-BE49-F238E27FC236}">
                <a16:creationId xmlns:a16="http://schemas.microsoft.com/office/drawing/2014/main" id="{93E9F7FF-3E20-3660-2A0B-1815BBD661DB}"/>
              </a:ext>
            </a:extLst>
          </p:cNvPr>
          <p:cNvSpPr/>
          <p:nvPr/>
        </p:nvSpPr>
        <p:spPr>
          <a:xfrm>
            <a:off x="1430417" y="1280601"/>
            <a:ext cx="9000384" cy="58477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spcAft>
                <a:spcPts val="600"/>
              </a:spcAft>
              <a:defRPr sz="3600">
                <a:solidFill>
                  <a:srgbClr val="001297"/>
                </a:solidFill>
                <a:latin typeface="Mink"/>
                <a:ea typeface="Mink"/>
                <a:cs typeface="Mink"/>
                <a:sym typeface="Mink"/>
              </a:defRPr>
            </a:pPr>
            <a:r>
              <a:rPr lang="en-US" sz="3200"/>
              <a:t>THEME: WORK ROLE</a:t>
            </a:r>
          </a:p>
        </p:txBody>
      </p:sp>
      <p:pic>
        <p:nvPicPr>
          <p:cNvPr id="2" name="Picture 1">
            <a:extLst>
              <a:ext uri="{FF2B5EF4-FFF2-40B4-BE49-F238E27FC236}">
                <a16:creationId xmlns:a16="http://schemas.microsoft.com/office/drawing/2014/main" id="{51BE8BA2-436B-B8CF-BAC0-F911CCCADD1C}"/>
              </a:ext>
            </a:extLst>
          </p:cNvPr>
          <p:cNvPicPr>
            <a:picLocks noChangeAspect="1"/>
          </p:cNvPicPr>
          <p:nvPr/>
        </p:nvPicPr>
        <p:blipFill>
          <a:blip r:embed="rId3"/>
          <a:stretch>
            <a:fillRect/>
          </a:stretch>
        </p:blipFill>
        <p:spPr>
          <a:xfrm rot="7233700">
            <a:off x="-978051" y="-1235575"/>
            <a:ext cx="2870493" cy="3272020"/>
          </a:xfrm>
          <a:prstGeom prst="rect">
            <a:avLst/>
          </a:prstGeom>
        </p:spPr>
      </p:pic>
    </p:spTree>
    <p:extLst>
      <p:ext uri="{BB962C8B-B14F-4D97-AF65-F5344CB8AC3E}">
        <p14:creationId xmlns:p14="http://schemas.microsoft.com/office/powerpoint/2010/main" val="167518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9;p4" descr="Rectangle 1">
            <a:extLst>
              <a:ext uri="{FF2B5EF4-FFF2-40B4-BE49-F238E27FC236}">
                <a16:creationId xmlns:a16="http://schemas.microsoft.com/office/drawing/2014/main" id="{5A944F6C-01B2-CE59-643D-416B76012E8F}"/>
              </a:ext>
            </a:extLst>
          </p:cNvPr>
          <p:cNvSpPr/>
          <p:nvPr/>
        </p:nvSpPr>
        <p:spPr>
          <a:xfrm>
            <a:off x="3532358" y="737432"/>
            <a:ext cx="5127283" cy="461624"/>
          </a:xfrm>
          <a:prstGeom prst="rect">
            <a:avLst/>
          </a:prstGeom>
          <a:noFill/>
          <a:ln>
            <a:noFill/>
          </a:ln>
        </p:spPr>
        <p:txBody>
          <a:bodyPr spcFirstLastPara="1" wrap="square" lIns="45700" tIns="45700" rIns="45700" bIns="45700" numCol="1" anchor="t" anchorCtr="0">
            <a:spAutoFit/>
          </a:bodyPr>
          <a:lstStyle/>
          <a:p>
            <a:pPr marL="0" marR="0" lvl="0" indent="0" algn="ctr" rtl="0">
              <a:lnSpc>
                <a:spcPct val="100000"/>
              </a:lnSpc>
              <a:spcBef>
                <a:spcPts val="0"/>
              </a:spcBef>
              <a:spcAft>
                <a:spcPts val="0"/>
              </a:spcAft>
              <a:buClr>
                <a:srgbClr val="001297"/>
              </a:buClr>
              <a:buSzPts val="1800"/>
              <a:buFont typeface="Nunito"/>
              <a:buNone/>
            </a:pPr>
            <a:r>
              <a:rPr lang="en-US" sz="2400" u="none" strike="noStrike" cap="none">
                <a:solidFill>
                  <a:srgbClr val="008BFF"/>
                </a:solidFill>
                <a:latin typeface="Oswald Medium" pitchFamily="2" charset="77"/>
                <a:ea typeface="Nunito"/>
                <a:cs typeface="Nunito"/>
                <a:sym typeface="Nunito"/>
              </a:rPr>
              <a:t>ABOUT THE PARTNERS</a:t>
            </a:r>
          </a:p>
        </p:txBody>
      </p:sp>
      <p:pic>
        <p:nvPicPr>
          <p:cNvPr id="4" name="Picture 3">
            <a:extLst>
              <a:ext uri="{FF2B5EF4-FFF2-40B4-BE49-F238E27FC236}">
                <a16:creationId xmlns:a16="http://schemas.microsoft.com/office/drawing/2014/main" id="{EDFFB944-702D-3BC5-1350-7525A1452101}"/>
              </a:ext>
            </a:extLst>
          </p:cNvPr>
          <p:cNvPicPr>
            <a:picLocks noChangeAspect="1"/>
          </p:cNvPicPr>
          <p:nvPr/>
        </p:nvPicPr>
        <p:blipFill>
          <a:blip r:embed="rId2"/>
          <a:srcRect/>
          <a:stretch/>
        </p:blipFill>
        <p:spPr>
          <a:xfrm>
            <a:off x="11955" y="-7564"/>
            <a:ext cx="12205443" cy="6865562"/>
          </a:xfrm>
          <a:prstGeom prst="rect">
            <a:avLst/>
          </a:prstGeom>
        </p:spPr>
      </p:pic>
      <p:sp>
        <p:nvSpPr>
          <p:cNvPr id="5" name="Shape 189" descr="Rectangle 14">
            <a:extLst>
              <a:ext uri="{FF2B5EF4-FFF2-40B4-BE49-F238E27FC236}">
                <a16:creationId xmlns:a16="http://schemas.microsoft.com/office/drawing/2014/main" id="{27E24974-E82F-063D-1768-69B2C1242617}"/>
              </a:ext>
            </a:extLst>
          </p:cNvPr>
          <p:cNvSpPr/>
          <p:nvPr/>
        </p:nvSpPr>
        <p:spPr>
          <a:xfrm>
            <a:off x="7893423" y="280225"/>
            <a:ext cx="394895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r">
              <a:spcAft>
                <a:spcPts val="600"/>
              </a:spcAft>
              <a:defRPr sz="3600">
                <a:solidFill>
                  <a:srgbClr val="001297"/>
                </a:solidFill>
                <a:latin typeface="Mink"/>
                <a:ea typeface="Mink"/>
                <a:cs typeface="Mink"/>
                <a:sym typeface="Mink"/>
              </a:defRPr>
            </a:pPr>
            <a:r>
              <a:rPr lang="en-US" sz="1200" b="1">
                <a:latin typeface="Oswald" pitchFamily="2" charset="77"/>
              </a:rPr>
              <a:t>COBRAM ESTATE MAP</a:t>
            </a:r>
            <a:br>
              <a:rPr lang="en-US" sz="1200" b="1">
                <a:latin typeface="Oswald" pitchFamily="2" charset="77"/>
              </a:rPr>
            </a:br>
            <a:r>
              <a:rPr lang="en-US" sz="1200" b="1">
                <a:latin typeface="Oswald" pitchFamily="2" charset="77"/>
              </a:rPr>
              <a:t>WORK ROLE</a:t>
            </a:r>
          </a:p>
        </p:txBody>
      </p:sp>
    </p:spTree>
    <p:extLst>
      <p:ext uri="{BB962C8B-B14F-4D97-AF65-F5344CB8AC3E}">
        <p14:creationId xmlns:p14="http://schemas.microsoft.com/office/powerpoint/2010/main" val="3174508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9D5E6"/>
        </a:solidFill>
        <a:effectLst/>
      </p:bgPr>
    </p:bg>
    <p:spTree>
      <p:nvGrpSpPr>
        <p:cNvPr id="1" name=""/>
        <p:cNvGrpSpPr/>
        <p:nvPr/>
      </p:nvGrpSpPr>
      <p:grpSpPr>
        <a:xfrm>
          <a:off x="0" y="0"/>
          <a:ext cx="0" cy="0"/>
          <a:chOff x="0" y="0"/>
          <a:chExt cx="0" cy="0"/>
        </a:xfrm>
      </p:grpSpPr>
      <p:sp>
        <p:nvSpPr>
          <p:cNvPr id="24" name="Shape 189" descr="Rectangle 14">
            <a:extLst>
              <a:ext uri="{FF2B5EF4-FFF2-40B4-BE49-F238E27FC236}">
                <a16:creationId xmlns:a16="http://schemas.microsoft.com/office/drawing/2014/main" id="{F0E1E0E8-CA15-911B-D400-181E80F82728}"/>
              </a:ext>
            </a:extLst>
          </p:cNvPr>
          <p:cNvSpPr/>
          <p:nvPr/>
        </p:nvSpPr>
        <p:spPr>
          <a:xfrm>
            <a:off x="1430417" y="1280601"/>
            <a:ext cx="9000384" cy="58477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spcAft>
                <a:spcPts val="600"/>
              </a:spcAft>
              <a:defRPr sz="3600">
                <a:solidFill>
                  <a:srgbClr val="001297"/>
                </a:solidFill>
                <a:latin typeface="Mink"/>
                <a:ea typeface="Mink"/>
                <a:cs typeface="Mink"/>
                <a:sym typeface="Mink"/>
              </a:defRPr>
            </a:pPr>
            <a:r>
              <a:rPr lang="en-US" sz="3200"/>
              <a:t>THEME: FACILITIES AVAILABLE</a:t>
            </a:r>
          </a:p>
        </p:txBody>
      </p:sp>
      <p:sp>
        <p:nvSpPr>
          <p:cNvPr id="25" name="Rectangle 24">
            <a:extLst>
              <a:ext uri="{FF2B5EF4-FFF2-40B4-BE49-F238E27FC236}">
                <a16:creationId xmlns:a16="http://schemas.microsoft.com/office/drawing/2014/main" id="{BA239FBA-68CE-02A7-31B1-AC76C6682BF3}"/>
              </a:ext>
            </a:extLst>
          </p:cNvPr>
          <p:cNvSpPr/>
          <p:nvPr/>
        </p:nvSpPr>
        <p:spPr>
          <a:xfrm>
            <a:off x="1032136" y="2517088"/>
            <a:ext cx="9930799" cy="2086469"/>
          </a:xfrm>
          <a:prstGeom prst="rect">
            <a:avLst/>
          </a:prstGeom>
        </p:spPr>
        <p:txBody>
          <a:bodyPr wrap="square">
            <a:spAutoFit/>
          </a:bodyPr>
          <a:lstStyle/>
          <a:p>
            <a:pPr algn="ctr">
              <a:lnSpc>
                <a:spcPts val="2600"/>
              </a:lnSpc>
            </a:pPr>
            <a:r>
              <a:rPr lang="en-US" sz="2000" dirty="0">
                <a:solidFill>
                  <a:srgbClr val="001297"/>
                </a:solidFill>
                <a:latin typeface="Nunito" panose="00000500000000000000" pitchFamily="2" charset="0"/>
                <a:ea typeface="Typ1451 Medium" charset="0"/>
                <a:cs typeface="Typ1451 Medium" charset="0"/>
              </a:rPr>
              <a:t>Participants identified lack of onsite shower facilities as a key barrier to exercising in their workday, and this was also heavily linked to motivation to be physically active at work. The impact of the weather was also </a:t>
            </a:r>
            <a:r>
              <a:rPr lang="en-US" sz="2000" dirty="0" err="1">
                <a:solidFill>
                  <a:srgbClr val="001297"/>
                </a:solidFill>
                <a:latin typeface="Nunito" panose="00000500000000000000" pitchFamily="2" charset="0"/>
                <a:ea typeface="Typ1451 Medium" charset="0"/>
                <a:cs typeface="Typ1451 Medium" charset="0"/>
              </a:rPr>
              <a:t>emphasised</a:t>
            </a:r>
            <a:r>
              <a:rPr lang="en-US" sz="2000" dirty="0">
                <a:solidFill>
                  <a:srgbClr val="001297"/>
                </a:solidFill>
                <a:latin typeface="Nunito" panose="00000500000000000000" pitchFamily="2" charset="0"/>
                <a:ea typeface="Typ1451 Medium" charset="0"/>
                <a:cs typeface="Typ1451 Medium" charset="0"/>
              </a:rPr>
              <a:t> as a barrier to be able to go for a walk or a run during their work hours. Participants </a:t>
            </a:r>
            <a:r>
              <a:rPr lang="en-US" sz="2000" dirty="0" err="1">
                <a:solidFill>
                  <a:srgbClr val="001297"/>
                </a:solidFill>
                <a:latin typeface="Nunito" panose="00000500000000000000" pitchFamily="2" charset="0"/>
                <a:ea typeface="Typ1451 Medium" charset="0"/>
                <a:cs typeface="Typ1451 Medium" charset="0"/>
              </a:rPr>
              <a:t>recognised</a:t>
            </a:r>
            <a:r>
              <a:rPr lang="en-US" sz="2000" dirty="0">
                <a:solidFill>
                  <a:srgbClr val="001297"/>
                </a:solidFill>
                <a:latin typeface="Nunito" panose="00000500000000000000" pitchFamily="2" charset="0"/>
                <a:ea typeface="Typ1451 Medium" charset="0"/>
                <a:cs typeface="Typ1451 Medium" charset="0"/>
              </a:rPr>
              <a:t> that they were not aware of all the local community facilities available nearby, and that some of these are only seasonally operated. </a:t>
            </a:r>
          </a:p>
        </p:txBody>
      </p:sp>
      <p:sp>
        <p:nvSpPr>
          <p:cNvPr id="3" name="Shape 189" descr="Rectangle 14">
            <a:extLst>
              <a:ext uri="{FF2B5EF4-FFF2-40B4-BE49-F238E27FC236}">
                <a16:creationId xmlns:a16="http://schemas.microsoft.com/office/drawing/2014/main" id="{9732752C-76F7-551C-2EB6-C21231E324DC}"/>
              </a:ext>
            </a:extLst>
          </p:cNvPr>
          <p:cNvSpPr/>
          <p:nvPr/>
        </p:nvSpPr>
        <p:spPr>
          <a:xfrm>
            <a:off x="1761196" y="635143"/>
            <a:ext cx="8669605" cy="4001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spcAft>
                <a:spcPts val="600"/>
              </a:spcAft>
              <a:defRPr sz="3600">
                <a:solidFill>
                  <a:srgbClr val="001297"/>
                </a:solidFill>
                <a:latin typeface="Mink"/>
                <a:ea typeface="Mink"/>
                <a:cs typeface="Mink"/>
                <a:sym typeface="Mink"/>
              </a:defRPr>
            </a:pPr>
            <a:r>
              <a:rPr lang="en-US" sz="2000" b="1">
                <a:latin typeface="Oswald" pitchFamily="2" charset="77"/>
              </a:rPr>
              <a:t>WORKSHOP 1</a:t>
            </a:r>
          </a:p>
        </p:txBody>
      </p:sp>
      <p:pic>
        <p:nvPicPr>
          <p:cNvPr id="2" name="Picture 1">
            <a:extLst>
              <a:ext uri="{FF2B5EF4-FFF2-40B4-BE49-F238E27FC236}">
                <a16:creationId xmlns:a16="http://schemas.microsoft.com/office/drawing/2014/main" id="{1C9FBA21-97DB-5F33-D609-66F8DF019180}"/>
              </a:ext>
            </a:extLst>
          </p:cNvPr>
          <p:cNvPicPr>
            <a:picLocks noChangeAspect="1"/>
          </p:cNvPicPr>
          <p:nvPr/>
        </p:nvPicPr>
        <p:blipFill>
          <a:blip r:embed="rId2"/>
          <a:stretch>
            <a:fillRect/>
          </a:stretch>
        </p:blipFill>
        <p:spPr>
          <a:xfrm rot="7233700">
            <a:off x="-403110" y="5020468"/>
            <a:ext cx="2870493" cy="3272020"/>
          </a:xfrm>
          <a:prstGeom prst="rect">
            <a:avLst/>
          </a:prstGeom>
        </p:spPr>
      </p:pic>
      <p:pic>
        <p:nvPicPr>
          <p:cNvPr id="5" name="Picture 4">
            <a:extLst>
              <a:ext uri="{FF2B5EF4-FFF2-40B4-BE49-F238E27FC236}">
                <a16:creationId xmlns:a16="http://schemas.microsoft.com/office/drawing/2014/main" id="{31CFC1C2-35F9-1AD2-824D-838E63BA4444}"/>
              </a:ext>
            </a:extLst>
          </p:cNvPr>
          <p:cNvPicPr>
            <a:picLocks noChangeAspect="1"/>
          </p:cNvPicPr>
          <p:nvPr/>
        </p:nvPicPr>
        <p:blipFill>
          <a:blip r:embed="rId3"/>
          <a:stretch>
            <a:fillRect/>
          </a:stretch>
        </p:blipFill>
        <p:spPr>
          <a:xfrm>
            <a:off x="-305643" y="2844357"/>
            <a:ext cx="5466083" cy="5466083"/>
          </a:xfrm>
          <a:prstGeom prst="rect">
            <a:avLst/>
          </a:prstGeom>
        </p:spPr>
      </p:pic>
    </p:spTree>
    <p:extLst>
      <p:ext uri="{BB962C8B-B14F-4D97-AF65-F5344CB8AC3E}">
        <p14:creationId xmlns:p14="http://schemas.microsoft.com/office/powerpoint/2010/main" val="2832846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8BFF"/>
        </a:solidFill>
        <a:effectLst/>
      </p:bgPr>
    </p:bg>
    <p:spTree>
      <p:nvGrpSpPr>
        <p:cNvPr id="1" name=""/>
        <p:cNvGrpSpPr/>
        <p:nvPr/>
      </p:nvGrpSpPr>
      <p:grpSpPr>
        <a:xfrm>
          <a:off x="0" y="0"/>
          <a:ext cx="0" cy="0"/>
          <a:chOff x="0" y="0"/>
          <a:chExt cx="0" cy="0"/>
        </a:xfrm>
      </p:grpSpPr>
      <p:sp>
        <p:nvSpPr>
          <p:cNvPr id="122" name="Shape 122" descr="TextBox 14"/>
          <p:cNvSpPr/>
          <p:nvPr/>
        </p:nvSpPr>
        <p:spPr>
          <a:xfrm>
            <a:off x="1235020" y="359651"/>
            <a:ext cx="743190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latin typeface="Oswald-Regular"/>
                <a:ea typeface="Oswald-Regular"/>
                <a:cs typeface="Oswald-Regular"/>
                <a:sym typeface="Oswald-Regular"/>
              </a:defRPr>
            </a:lvl1pPr>
          </a:lstStyle>
          <a:p>
            <a:endParaRPr/>
          </a:p>
        </p:txBody>
      </p:sp>
      <p:sp>
        <p:nvSpPr>
          <p:cNvPr id="13" name="Shape 122" descr="TextBox 14">
            <a:extLst>
              <a:ext uri="{FF2B5EF4-FFF2-40B4-BE49-F238E27FC236}">
                <a16:creationId xmlns:a16="http://schemas.microsoft.com/office/drawing/2014/main" id="{B3E51FA0-C366-4892-A945-60801594C622}"/>
              </a:ext>
            </a:extLst>
          </p:cNvPr>
          <p:cNvSpPr/>
          <p:nvPr/>
        </p:nvSpPr>
        <p:spPr>
          <a:xfrm>
            <a:off x="1235020" y="359651"/>
            <a:ext cx="743190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latin typeface="Oswald-Regular"/>
                <a:ea typeface="Oswald-Regular"/>
                <a:cs typeface="Oswald-Regular"/>
                <a:sym typeface="Oswald-Regular"/>
              </a:defRPr>
            </a:lvl1pPr>
          </a:lstStyle>
          <a:p>
            <a:endParaRPr/>
          </a:p>
        </p:txBody>
      </p:sp>
      <p:pic>
        <p:nvPicPr>
          <p:cNvPr id="6" name="Picture 5">
            <a:extLst>
              <a:ext uri="{FF2B5EF4-FFF2-40B4-BE49-F238E27FC236}">
                <a16:creationId xmlns:a16="http://schemas.microsoft.com/office/drawing/2014/main" id="{B819ED4B-7771-B1D7-EFB6-923B7CC44312}"/>
              </a:ext>
            </a:extLst>
          </p:cNvPr>
          <p:cNvPicPr>
            <a:picLocks noChangeAspect="1"/>
          </p:cNvPicPr>
          <p:nvPr/>
        </p:nvPicPr>
        <p:blipFill>
          <a:blip r:embed="rId2"/>
          <a:stretch>
            <a:fillRect/>
          </a:stretch>
        </p:blipFill>
        <p:spPr>
          <a:xfrm rot="10800000">
            <a:off x="457195" y="2295676"/>
            <a:ext cx="11349321" cy="1762692"/>
          </a:xfrm>
          <a:prstGeom prst="rect">
            <a:avLst/>
          </a:prstGeom>
        </p:spPr>
      </p:pic>
      <p:sp>
        <p:nvSpPr>
          <p:cNvPr id="7" name="Content Placeholder 2">
            <a:extLst>
              <a:ext uri="{FF2B5EF4-FFF2-40B4-BE49-F238E27FC236}">
                <a16:creationId xmlns:a16="http://schemas.microsoft.com/office/drawing/2014/main" id="{7DBD4F2C-2C29-D272-AF4D-803689D37DA8}"/>
              </a:ext>
            </a:extLst>
          </p:cNvPr>
          <p:cNvSpPr txBox="1">
            <a:spLocks/>
          </p:cNvSpPr>
          <p:nvPr/>
        </p:nvSpPr>
        <p:spPr>
          <a:xfrm>
            <a:off x="1932451" y="2576145"/>
            <a:ext cx="9040349" cy="1234060"/>
          </a:xfrm>
          <a:prstGeom prst="rect">
            <a:avLst/>
          </a:prstGeom>
          <a:noFill/>
          <a:ln>
            <a:noFill/>
          </a:ln>
        </p:spPr>
        <p:txBody>
          <a:bodyPr spcFirstLastPara="1" wrap="square" lIns="45700" tIns="45700" rIns="45700" bIns="45700" anchor="t" anchorCtr="0">
            <a:normAutofit fontScale="850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Nunito" pitchFamily="2" charset="77"/>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lgn="ctr">
              <a:lnSpc>
                <a:spcPct val="107000"/>
              </a:lnSpc>
              <a:spcAft>
                <a:spcPts val="800"/>
              </a:spcAft>
              <a:buNone/>
            </a:pPr>
            <a:r>
              <a:rPr lang="en-US" sz="2400" dirty="0">
                <a:solidFill>
                  <a:schemeClr val="bg1"/>
                </a:solidFill>
                <a:effectLst/>
                <a:latin typeface="Nunito" pitchFamily="2" charset="0"/>
                <a:ea typeface="Calibri" panose="020F0502020204030204" pitchFamily="34" charset="0"/>
                <a:cs typeface="Times New Roman" panose="02020603050405020304" pitchFamily="18" charset="0"/>
              </a:rPr>
              <a:t>“There is no shower here, no facilities to support. If you go workout on your lunch-break coming back in sweat. The boys take a deodorant shower (shower in a can). You don’t want to go back and sit at your desk all stinky”</a:t>
            </a:r>
          </a:p>
        </p:txBody>
      </p:sp>
      <p:pic>
        <p:nvPicPr>
          <p:cNvPr id="8" name="Picture 7">
            <a:extLst>
              <a:ext uri="{FF2B5EF4-FFF2-40B4-BE49-F238E27FC236}">
                <a16:creationId xmlns:a16="http://schemas.microsoft.com/office/drawing/2014/main" id="{88C06054-DE86-31F5-35DB-2DC009244713}"/>
              </a:ext>
            </a:extLst>
          </p:cNvPr>
          <p:cNvPicPr>
            <a:picLocks noChangeAspect="1"/>
          </p:cNvPicPr>
          <p:nvPr/>
        </p:nvPicPr>
        <p:blipFill>
          <a:blip r:embed="rId2"/>
          <a:stretch>
            <a:fillRect/>
          </a:stretch>
        </p:blipFill>
        <p:spPr>
          <a:xfrm>
            <a:off x="457199" y="4333860"/>
            <a:ext cx="11698941" cy="1899807"/>
          </a:xfrm>
          <a:prstGeom prst="rect">
            <a:avLst/>
          </a:prstGeom>
        </p:spPr>
      </p:pic>
      <p:sp>
        <p:nvSpPr>
          <p:cNvPr id="10" name="Content Placeholder 2">
            <a:extLst>
              <a:ext uri="{FF2B5EF4-FFF2-40B4-BE49-F238E27FC236}">
                <a16:creationId xmlns:a16="http://schemas.microsoft.com/office/drawing/2014/main" id="{E730B9D4-825D-DA80-C92D-524F032BFA61}"/>
              </a:ext>
            </a:extLst>
          </p:cNvPr>
          <p:cNvSpPr txBox="1">
            <a:spLocks/>
          </p:cNvSpPr>
          <p:nvPr/>
        </p:nvSpPr>
        <p:spPr>
          <a:xfrm>
            <a:off x="1340780" y="4489423"/>
            <a:ext cx="9632020" cy="1087976"/>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Nunito" pitchFamily="2" charset="77"/>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lgn="ctr">
              <a:lnSpc>
                <a:spcPct val="107000"/>
              </a:lnSpc>
              <a:spcAft>
                <a:spcPts val="800"/>
              </a:spcAft>
              <a:buNone/>
            </a:pPr>
            <a:r>
              <a:rPr lang="en-US" sz="2200" dirty="0">
                <a:solidFill>
                  <a:schemeClr val="bg1"/>
                </a:solidFill>
                <a:effectLst/>
                <a:latin typeface="Nunito" pitchFamily="2" charset="0"/>
                <a:ea typeface="Calibri" panose="020F0502020204030204" pitchFamily="34" charset="0"/>
                <a:cs typeface="Times New Roman" panose="02020603050405020304" pitchFamily="18" charset="0"/>
              </a:rPr>
              <a:t>“Lara pool closes over winter. Sometimes that is an option I could use but there is times where it is shut, it’s down the road… I won’t go into Geelong but I will go to Lara. They also have showers. “</a:t>
            </a:r>
          </a:p>
        </p:txBody>
      </p:sp>
      <p:sp>
        <p:nvSpPr>
          <p:cNvPr id="16" name="Shape 189" descr="Rectangle 14">
            <a:extLst>
              <a:ext uri="{FF2B5EF4-FFF2-40B4-BE49-F238E27FC236}">
                <a16:creationId xmlns:a16="http://schemas.microsoft.com/office/drawing/2014/main" id="{A0374906-F19B-97A8-4530-2F2D48F4CBA3}"/>
              </a:ext>
            </a:extLst>
          </p:cNvPr>
          <p:cNvSpPr/>
          <p:nvPr/>
        </p:nvSpPr>
        <p:spPr>
          <a:xfrm>
            <a:off x="1761196" y="635143"/>
            <a:ext cx="8669605" cy="4001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spcAft>
                <a:spcPts val="600"/>
              </a:spcAft>
              <a:defRPr sz="3600">
                <a:solidFill>
                  <a:srgbClr val="001297"/>
                </a:solidFill>
                <a:latin typeface="Mink"/>
                <a:ea typeface="Mink"/>
                <a:cs typeface="Mink"/>
                <a:sym typeface="Mink"/>
              </a:defRPr>
            </a:pPr>
            <a:r>
              <a:rPr lang="en-US" sz="2000" b="1">
                <a:latin typeface="Oswald" pitchFamily="2" charset="77"/>
              </a:rPr>
              <a:t>WORKSHOP 1</a:t>
            </a:r>
          </a:p>
        </p:txBody>
      </p:sp>
      <p:sp>
        <p:nvSpPr>
          <p:cNvPr id="2" name="Shape 189" descr="Rectangle 14">
            <a:extLst>
              <a:ext uri="{FF2B5EF4-FFF2-40B4-BE49-F238E27FC236}">
                <a16:creationId xmlns:a16="http://schemas.microsoft.com/office/drawing/2014/main" id="{8F3C86B4-BDD8-591A-2FEF-31368F509AE5}"/>
              </a:ext>
            </a:extLst>
          </p:cNvPr>
          <p:cNvSpPr/>
          <p:nvPr/>
        </p:nvSpPr>
        <p:spPr>
          <a:xfrm>
            <a:off x="1430417" y="1280601"/>
            <a:ext cx="9000384" cy="58477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spcAft>
                <a:spcPts val="600"/>
              </a:spcAft>
              <a:defRPr sz="3600">
                <a:solidFill>
                  <a:srgbClr val="001297"/>
                </a:solidFill>
                <a:latin typeface="Mink"/>
                <a:ea typeface="Mink"/>
                <a:cs typeface="Mink"/>
                <a:sym typeface="Mink"/>
              </a:defRPr>
            </a:pPr>
            <a:r>
              <a:rPr lang="en-US" sz="3200"/>
              <a:t>THEME: FACILITIES AVAILABLE</a:t>
            </a:r>
          </a:p>
        </p:txBody>
      </p:sp>
    </p:spTree>
    <p:extLst>
      <p:ext uri="{BB962C8B-B14F-4D97-AF65-F5344CB8AC3E}">
        <p14:creationId xmlns:p14="http://schemas.microsoft.com/office/powerpoint/2010/main" val="2179626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9;p4" descr="Rectangle 1">
            <a:extLst>
              <a:ext uri="{FF2B5EF4-FFF2-40B4-BE49-F238E27FC236}">
                <a16:creationId xmlns:a16="http://schemas.microsoft.com/office/drawing/2014/main" id="{5A944F6C-01B2-CE59-643D-416B76012E8F}"/>
              </a:ext>
            </a:extLst>
          </p:cNvPr>
          <p:cNvSpPr/>
          <p:nvPr/>
        </p:nvSpPr>
        <p:spPr>
          <a:xfrm>
            <a:off x="3532358" y="737432"/>
            <a:ext cx="5127283" cy="461624"/>
          </a:xfrm>
          <a:prstGeom prst="rect">
            <a:avLst/>
          </a:prstGeom>
          <a:noFill/>
          <a:ln>
            <a:noFill/>
          </a:ln>
        </p:spPr>
        <p:txBody>
          <a:bodyPr spcFirstLastPara="1" wrap="square" lIns="45700" tIns="45700" rIns="45700" bIns="45700" numCol="1" anchor="t" anchorCtr="0">
            <a:spAutoFit/>
          </a:bodyPr>
          <a:lstStyle/>
          <a:p>
            <a:pPr marL="0" marR="0" lvl="0" indent="0" algn="ctr" rtl="0">
              <a:lnSpc>
                <a:spcPct val="100000"/>
              </a:lnSpc>
              <a:spcBef>
                <a:spcPts val="0"/>
              </a:spcBef>
              <a:spcAft>
                <a:spcPts val="0"/>
              </a:spcAft>
              <a:buClr>
                <a:srgbClr val="001297"/>
              </a:buClr>
              <a:buSzPts val="1800"/>
              <a:buFont typeface="Nunito"/>
              <a:buNone/>
            </a:pPr>
            <a:r>
              <a:rPr lang="en-US" sz="2400" u="none" strike="noStrike" cap="none">
                <a:solidFill>
                  <a:srgbClr val="008BFF"/>
                </a:solidFill>
                <a:latin typeface="Oswald Medium" pitchFamily="2" charset="77"/>
                <a:ea typeface="Nunito"/>
                <a:cs typeface="Nunito"/>
                <a:sym typeface="Nunito"/>
              </a:rPr>
              <a:t>ABOUT THE PARTNERS</a:t>
            </a:r>
          </a:p>
        </p:txBody>
      </p:sp>
      <p:pic>
        <p:nvPicPr>
          <p:cNvPr id="4" name="Picture 3">
            <a:extLst>
              <a:ext uri="{FF2B5EF4-FFF2-40B4-BE49-F238E27FC236}">
                <a16:creationId xmlns:a16="http://schemas.microsoft.com/office/drawing/2014/main" id="{EDFFB944-702D-3BC5-1350-7525A1452101}"/>
              </a:ext>
            </a:extLst>
          </p:cNvPr>
          <p:cNvPicPr>
            <a:picLocks noChangeAspect="1"/>
          </p:cNvPicPr>
          <p:nvPr/>
        </p:nvPicPr>
        <p:blipFill>
          <a:blip r:embed="rId2"/>
          <a:srcRect/>
          <a:stretch/>
        </p:blipFill>
        <p:spPr>
          <a:xfrm>
            <a:off x="11955" y="-7564"/>
            <a:ext cx="12205443" cy="6865562"/>
          </a:xfrm>
          <a:prstGeom prst="rect">
            <a:avLst/>
          </a:prstGeom>
        </p:spPr>
      </p:pic>
      <p:sp>
        <p:nvSpPr>
          <p:cNvPr id="5" name="Shape 189" descr="Rectangle 14">
            <a:extLst>
              <a:ext uri="{FF2B5EF4-FFF2-40B4-BE49-F238E27FC236}">
                <a16:creationId xmlns:a16="http://schemas.microsoft.com/office/drawing/2014/main" id="{27E24974-E82F-063D-1768-69B2C1242617}"/>
              </a:ext>
            </a:extLst>
          </p:cNvPr>
          <p:cNvSpPr/>
          <p:nvPr/>
        </p:nvSpPr>
        <p:spPr>
          <a:xfrm>
            <a:off x="7893423" y="280225"/>
            <a:ext cx="394895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r">
              <a:spcAft>
                <a:spcPts val="600"/>
              </a:spcAft>
              <a:defRPr sz="3600">
                <a:solidFill>
                  <a:srgbClr val="001297"/>
                </a:solidFill>
                <a:latin typeface="Mink"/>
                <a:ea typeface="Mink"/>
                <a:cs typeface="Mink"/>
                <a:sym typeface="Mink"/>
              </a:defRPr>
            </a:pPr>
            <a:r>
              <a:rPr lang="en-US" sz="1200" b="1">
                <a:latin typeface="Oswald" pitchFamily="2" charset="77"/>
              </a:rPr>
              <a:t>COBRAM ESTATE OLIVES</a:t>
            </a:r>
            <a:br>
              <a:rPr lang="en-US" sz="1200" b="1">
                <a:latin typeface="Oswald" pitchFamily="2" charset="77"/>
              </a:rPr>
            </a:br>
            <a:r>
              <a:rPr lang="en-US" sz="1200" b="1">
                <a:latin typeface="Oswald" pitchFamily="2" charset="77"/>
              </a:rPr>
              <a:t>FACILITIES AVAILABLE</a:t>
            </a:r>
          </a:p>
        </p:txBody>
      </p:sp>
    </p:spTree>
    <p:extLst>
      <p:ext uri="{BB962C8B-B14F-4D97-AF65-F5344CB8AC3E}">
        <p14:creationId xmlns:p14="http://schemas.microsoft.com/office/powerpoint/2010/main" val="897172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9D5E6"/>
        </a:solidFill>
        <a:effectLst/>
      </p:bgPr>
    </p:bg>
    <p:spTree>
      <p:nvGrpSpPr>
        <p:cNvPr id="1" name=""/>
        <p:cNvGrpSpPr/>
        <p:nvPr/>
      </p:nvGrpSpPr>
      <p:grpSpPr>
        <a:xfrm>
          <a:off x="0" y="0"/>
          <a:ext cx="0" cy="0"/>
          <a:chOff x="0" y="0"/>
          <a:chExt cx="0" cy="0"/>
        </a:xfrm>
      </p:grpSpPr>
      <p:sp>
        <p:nvSpPr>
          <p:cNvPr id="24" name="Shape 189" descr="Rectangle 14">
            <a:extLst>
              <a:ext uri="{FF2B5EF4-FFF2-40B4-BE49-F238E27FC236}">
                <a16:creationId xmlns:a16="http://schemas.microsoft.com/office/drawing/2014/main" id="{F0E1E0E8-CA15-911B-D400-181E80F82728}"/>
              </a:ext>
            </a:extLst>
          </p:cNvPr>
          <p:cNvSpPr/>
          <p:nvPr/>
        </p:nvSpPr>
        <p:spPr>
          <a:xfrm>
            <a:off x="1430417" y="1280601"/>
            <a:ext cx="9000384" cy="58477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spcAft>
                <a:spcPts val="600"/>
              </a:spcAft>
              <a:defRPr sz="3600">
                <a:solidFill>
                  <a:srgbClr val="001297"/>
                </a:solidFill>
                <a:latin typeface="Mink"/>
                <a:ea typeface="Mink"/>
                <a:cs typeface="Mink"/>
                <a:sym typeface="Mink"/>
              </a:defRPr>
            </a:pPr>
            <a:r>
              <a:rPr lang="en-US" sz="3200" dirty="0"/>
              <a:t>THEME: INDIVIDUAL VARIABLES</a:t>
            </a:r>
          </a:p>
        </p:txBody>
      </p:sp>
      <p:sp>
        <p:nvSpPr>
          <p:cNvPr id="25" name="Rectangle 24">
            <a:extLst>
              <a:ext uri="{FF2B5EF4-FFF2-40B4-BE49-F238E27FC236}">
                <a16:creationId xmlns:a16="http://schemas.microsoft.com/office/drawing/2014/main" id="{BA239FBA-68CE-02A7-31B1-AC76C6682BF3}"/>
              </a:ext>
            </a:extLst>
          </p:cNvPr>
          <p:cNvSpPr/>
          <p:nvPr/>
        </p:nvSpPr>
        <p:spPr>
          <a:xfrm>
            <a:off x="1032136" y="2517088"/>
            <a:ext cx="9930799" cy="3420167"/>
          </a:xfrm>
          <a:prstGeom prst="rect">
            <a:avLst/>
          </a:prstGeom>
        </p:spPr>
        <p:txBody>
          <a:bodyPr wrap="square">
            <a:spAutoFit/>
          </a:bodyPr>
          <a:lstStyle/>
          <a:p>
            <a:pPr algn="ctr">
              <a:lnSpc>
                <a:spcPts val="2600"/>
              </a:lnSpc>
            </a:pPr>
            <a:r>
              <a:rPr lang="en-US" sz="2000" dirty="0">
                <a:solidFill>
                  <a:srgbClr val="001297"/>
                </a:solidFill>
                <a:latin typeface="Nunito" panose="00000500000000000000" pitchFamily="2" charset="0"/>
                <a:ea typeface="Typ1451 Medium" charset="0"/>
                <a:cs typeface="Typ1451 Medium" charset="0"/>
              </a:rPr>
              <a:t>Participants spoke about factors such as sleep, hydration, family commitments and distance travelled to work that can influence their general wellbeing and motivation to be active at work.  Being part time with fewer hours on site to complete work tasks impacted on being able to exercise during work hours, and external commitments affected how they engaged with physical activity outside of work hours.  The group also acknowledged that mental wellbeing, stress and fatigue all impacted on how motivated they are to be physically active.  Some participants reported that using activity devices (watches) were helpful to some to remind them to move during the work day, however it was acknowledged that not all work areas are able to wear such devices due to health and safety reasons.</a:t>
            </a:r>
          </a:p>
        </p:txBody>
      </p:sp>
      <p:sp>
        <p:nvSpPr>
          <p:cNvPr id="3" name="Shape 189" descr="Rectangle 14">
            <a:extLst>
              <a:ext uri="{FF2B5EF4-FFF2-40B4-BE49-F238E27FC236}">
                <a16:creationId xmlns:a16="http://schemas.microsoft.com/office/drawing/2014/main" id="{9732752C-76F7-551C-2EB6-C21231E324DC}"/>
              </a:ext>
            </a:extLst>
          </p:cNvPr>
          <p:cNvSpPr/>
          <p:nvPr/>
        </p:nvSpPr>
        <p:spPr>
          <a:xfrm>
            <a:off x="1761196" y="635143"/>
            <a:ext cx="8669605" cy="4001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spcAft>
                <a:spcPts val="600"/>
              </a:spcAft>
              <a:defRPr sz="3600">
                <a:solidFill>
                  <a:srgbClr val="001297"/>
                </a:solidFill>
                <a:latin typeface="Mink"/>
                <a:ea typeface="Mink"/>
                <a:cs typeface="Mink"/>
                <a:sym typeface="Mink"/>
              </a:defRPr>
            </a:pPr>
            <a:r>
              <a:rPr lang="en-US" sz="2000" b="1">
                <a:latin typeface="Oswald" pitchFamily="2" charset="77"/>
              </a:rPr>
              <a:t>WORKSHOP 1</a:t>
            </a:r>
          </a:p>
        </p:txBody>
      </p:sp>
      <p:pic>
        <p:nvPicPr>
          <p:cNvPr id="5" name="Picture 4" descr="A picture containing graphics, circle, art, design&#10;&#10;Description automatically generated">
            <a:extLst>
              <a:ext uri="{FF2B5EF4-FFF2-40B4-BE49-F238E27FC236}">
                <a16:creationId xmlns:a16="http://schemas.microsoft.com/office/drawing/2014/main" id="{4ADD182E-BF73-179E-3E90-F1F6523BFC36}"/>
              </a:ext>
            </a:extLst>
          </p:cNvPr>
          <p:cNvPicPr>
            <a:picLocks noChangeAspect="1"/>
          </p:cNvPicPr>
          <p:nvPr/>
        </p:nvPicPr>
        <p:blipFill>
          <a:blip r:embed="rId2"/>
          <a:stretch>
            <a:fillRect/>
          </a:stretch>
        </p:blipFill>
        <p:spPr>
          <a:xfrm>
            <a:off x="8950064" y="-929199"/>
            <a:ext cx="4419600" cy="4419600"/>
          </a:xfrm>
          <a:prstGeom prst="rect">
            <a:avLst/>
          </a:prstGeom>
        </p:spPr>
      </p:pic>
    </p:spTree>
    <p:extLst>
      <p:ext uri="{BB962C8B-B14F-4D97-AF65-F5344CB8AC3E}">
        <p14:creationId xmlns:p14="http://schemas.microsoft.com/office/powerpoint/2010/main" val="3278885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8BFF"/>
        </a:solidFill>
        <a:effectLst/>
      </p:bgPr>
    </p:bg>
    <p:spTree>
      <p:nvGrpSpPr>
        <p:cNvPr id="1" name=""/>
        <p:cNvGrpSpPr/>
        <p:nvPr/>
      </p:nvGrpSpPr>
      <p:grpSpPr>
        <a:xfrm>
          <a:off x="0" y="0"/>
          <a:ext cx="0" cy="0"/>
          <a:chOff x="0" y="0"/>
          <a:chExt cx="0" cy="0"/>
        </a:xfrm>
      </p:grpSpPr>
      <p:grpSp>
        <p:nvGrpSpPr>
          <p:cNvPr id="117" name="Group 117" descr="Rectangle 16"/>
          <p:cNvGrpSpPr/>
          <p:nvPr/>
        </p:nvGrpSpPr>
        <p:grpSpPr>
          <a:xfrm>
            <a:off x="-54585" y="0"/>
            <a:ext cx="12463941" cy="7059174"/>
            <a:chOff x="-1" y="-2"/>
            <a:chExt cx="12463940" cy="7059173"/>
          </a:xfrm>
        </p:grpSpPr>
        <p:sp>
          <p:nvSpPr>
            <p:cNvPr id="115" name="Shape 115" descr="Rectangle"/>
            <p:cNvSpPr/>
            <p:nvPr/>
          </p:nvSpPr>
          <p:spPr>
            <a:xfrm>
              <a:off x="-1" y="-2"/>
              <a:ext cx="12463940" cy="7059173"/>
            </a:xfrm>
            <a:prstGeom prst="rect">
              <a:avLst/>
            </a:prstGeom>
            <a:solidFill>
              <a:srgbClr val="008BFF"/>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latin typeface="Nunito" pitchFamily="2" charset="77"/>
              </a:endParaRPr>
            </a:p>
          </p:txBody>
        </p:sp>
        <p:sp>
          <p:nvSpPr>
            <p:cNvPr id="116" name="Shape 116" descr="v"/>
            <p:cNvSpPr/>
            <p:nvPr/>
          </p:nvSpPr>
          <p:spPr>
            <a:xfrm>
              <a:off x="-1" y="3375697"/>
              <a:ext cx="12463940" cy="3077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solidFill>
                    <a:srgbClr val="008BFF"/>
                  </a:solidFill>
                </a:defRPr>
              </a:lvl1pPr>
            </a:lstStyle>
            <a:p>
              <a:r>
                <a:rPr>
                  <a:latin typeface="Nunito" pitchFamily="2" charset="77"/>
                </a:rPr>
                <a:t>v</a:t>
              </a:r>
            </a:p>
          </p:txBody>
        </p:sp>
      </p:grpSp>
      <p:sp>
        <p:nvSpPr>
          <p:cNvPr id="122" name="Shape 122" descr="TextBox 14"/>
          <p:cNvSpPr/>
          <p:nvPr/>
        </p:nvSpPr>
        <p:spPr>
          <a:xfrm>
            <a:off x="1235020" y="359651"/>
            <a:ext cx="743190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latin typeface="Oswald-Regular"/>
                <a:ea typeface="Oswald-Regular"/>
                <a:cs typeface="Oswald-Regular"/>
                <a:sym typeface="Oswald-Regular"/>
              </a:defRPr>
            </a:lvl1pPr>
          </a:lstStyle>
          <a:p>
            <a:endParaRPr/>
          </a:p>
        </p:txBody>
      </p:sp>
      <p:sp>
        <p:nvSpPr>
          <p:cNvPr id="13" name="Shape 122" descr="TextBox 14">
            <a:extLst>
              <a:ext uri="{FF2B5EF4-FFF2-40B4-BE49-F238E27FC236}">
                <a16:creationId xmlns:a16="http://schemas.microsoft.com/office/drawing/2014/main" id="{B3E51FA0-C366-4892-A945-60801594C622}"/>
              </a:ext>
            </a:extLst>
          </p:cNvPr>
          <p:cNvSpPr/>
          <p:nvPr/>
        </p:nvSpPr>
        <p:spPr>
          <a:xfrm>
            <a:off x="1235020" y="359651"/>
            <a:ext cx="743190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latin typeface="Oswald-Regular"/>
                <a:ea typeface="Oswald-Regular"/>
                <a:cs typeface="Oswald-Regular"/>
                <a:sym typeface="Oswald-Regular"/>
              </a:defRPr>
            </a:lvl1pPr>
          </a:lstStyle>
          <a:p>
            <a:endParaRPr/>
          </a:p>
        </p:txBody>
      </p:sp>
      <p:pic>
        <p:nvPicPr>
          <p:cNvPr id="6" name="Picture 5">
            <a:extLst>
              <a:ext uri="{FF2B5EF4-FFF2-40B4-BE49-F238E27FC236}">
                <a16:creationId xmlns:a16="http://schemas.microsoft.com/office/drawing/2014/main" id="{B819ED4B-7771-B1D7-EFB6-923B7CC44312}"/>
              </a:ext>
            </a:extLst>
          </p:cNvPr>
          <p:cNvPicPr>
            <a:picLocks noChangeAspect="1"/>
          </p:cNvPicPr>
          <p:nvPr/>
        </p:nvPicPr>
        <p:blipFill>
          <a:blip r:embed="rId2"/>
          <a:stretch>
            <a:fillRect/>
          </a:stretch>
        </p:blipFill>
        <p:spPr>
          <a:xfrm rot="10800000">
            <a:off x="457195" y="2295676"/>
            <a:ext cx="11349321" cy="1762692"/>
          </a:xfrm>
          <a:prstGeom prst="rect">
            <a:avLst/>
          </a:prstGeom>
        </p:spPr>
      </p:pic>
      <p:sp>
        <p:nvSpPr>
          <p:cNvPr id="7" name="Content Placeholder 2">
            <a:extLst>
              <a:ext uri="{FF2B5EF4-FFF2-40B4-BE49-F238E27FC236}">
                <a16:creationId xmlns:a16="http://schemas.microsoft.com/office/drawing/2014/main" id="{7DBD4F2C-2C29-D272-AF4D-803689D37DA8}"/>
              </a:ext>
            </a:extLst>
          </p:cNvPr>
          <p:cNvSpPr txBox="1">
            <a:spLocks/>
          </p:cNvSpPr>
          <p:nvPr/>
        </p:nvSpPr>
        <p:spPr>
          <a:xfrm>
            <a:off x="1932451" y="2576145"/>
            <a:ext cx="9040349" cy="1234060"/>
          </a:xfrm>
          <a:prstGeom prst="rect">
            <a:avLst/>
          </a:prstGeom>
          <a:noFill/>
          <a:ln>
            <a:noFill/>
          </a:ln>
        </p:spPr>
        <p:txBody>
          <a:bodyPr spcFirstLastPara="1" wrap="square" lIns="45700" tIns="45700" rIns="45700"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Nunito" pitchFamily="2" charset="77"/>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lgn="ctr">
              <a:lnSpc>
                <a:spcPct val="107000"/>
              </a:lnSpc>
              <a:spcAft>
                <a:spcPts val="800"/>
              </a:spcAft>
              <a:buNone/>
            </a:pPr>
            <a:r>
              <a:rPr lang="en-US" sz="2400" dirty="0">
                <a:solidFill>
                  <a:schemeClr val="bg1"/>
                </a:solidFill>
                <a:effectLst/>
                <a:latin typeface="Nunito" pitchFamily="2" charset="0"/>
                <a:ea typeface="Calibri" panose="020F0502020204030204" pitchFamily="34" charset="0"/>
                <a:cs typeface="Times New Roman" panose="02020603050405020304" pitchFamily="18" charset="0"/>
              </a:rPr>
              <a:t>“How I am feeling - if I am feeling tired I am not motivated”</a:t>
            </a:r>
          </a:p>
        </p:txBody>
      </p:sp>
      <p:pic>
        <p:nvPicPr>
          <p:cNvPr id="8" name="Picture 7">
            <a:extLst>
              <a:ext uri="{FF2B5EF4-FFF2-40B4-BE49-F238E27FC236}">
                <a16:creationId xmlns:a16="http://schemas.microsoft.com/office/drawing/2014/main" id="{88C06054-DE86-31F5-35DB-2DC009244713}"/>
              </a:ext>
            </a:extLst>
          </p:cNvPr>
          <p:cNvPicPr>
            <a:picLocks noChangeAspect="1"/>
          </p:cNvPicPr>
          <p:nvPr/>
        </p:nvPicPr>
        <p:blipFill>
          <a:blip r:embed="rId2"/>
          <a:stretch>
            <a:fillRect/>
          </a:stretch>
        </p:blipFill>
        <p:spPr>
          <a:xfrm>
            <a:off x="457199" y="4333860"/>
            <a:ext cx="11698941" cy="1899807"/>
          </a:xfrm>
          <a:prstGeom prst="rect">
            <a:avLst/>
          </a:prstGeom>
        </p:spPr>
      </p:pic>
      <p:sp>
        <p:nvSpPr>
          <p:cNvPr id="10" name="Content Placeholder 2">
            <a:extLst>
              <a:ext uri="{FF2B5EF4-FFF2-40B4-BE49-F238E27FC236}">
                <a16:creationId xmlns:a16="http://schemas.microsoft.com/office/drawing/2014/main" id="{E730B9D4-825D-DA80-C92D-524F032BFA61}"/>
              </a:ext>
            </a:extLst>
          </p:cNvPr>
          <p:cNvSpPr txBox="1">
            <a:spLocks/>
          </p:cNvSpPr>
          <p:nvPr/>
        </p:nvSpPr>
        <p:spPr>
          <a:xfrm>
            <a:off x="1361375" y="4708757"/>
            <a:ext cx="9632020" cy="1087976"/>
          </a:xfrm>
          <a:prstGeom prst="rect">
            <a:avLst/>
          </a:prstGeom>
          <a:noFill/>
          <a:ln>
            <a:noFill/>
          </a:ln>
        </p:spPr>
        <p:txBody>
          <a:bodyPr spcFirstLastPara="1" wrap="square" lIns="45700" tIns="45700" rIns="45700"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Nunito" pitchFamily="2" charset="77"/>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lgn="ctr">
              <a:lnSpc>
                <a:spcPct val="107000"/>
              </a:lnSpc>
              <a:spcAft>
                <a:spcPts val="800"/>
              </a:spcAft>
              <a:buNone/>
            </a:pPr>
            <a:r>
              <a:rPr lang="en-US" sz="2400" dirty="0">
                <a:solidFill>
                  <a:schemeClr val="bg1"/>
                </a:solidFill>
                <a:effectLst/>
                <a:latin typeface="Nunito" pitchFamily="2" charset="0"/>
                <a:ea typeface="Calibri" panose="020F0502020204030204" pitchFamily="34" charset="0"/>
                <a:cs typeface="Times New Roman" panose="02020603050405020304" pitchFamily="18" charset="0"/>
              </a:rPr>
              <a:t>“How we are feeling mentally, for me I have mental health issues so if I am having a bad day I just want to do my work and get home”</a:t>
            </a:r>
          </a:p>
        </p:txBody>
      </p:sp>
      <p:sp>
        <p:nvSpPr>
          <p:cNvPr id="16" name="Shape 189" descr="Rectangle 14">
            <a:extLst>
              <a:ext uri="{FF2B5EF4-FFF2-40B4-BE49-F238E27FC236}">
                <a16:creationId xmlns:a16="http://schemas.microsoft.com/office/drawing/2014/main" id="{A0374906-F19B-97A8-4530-2F2D48F4CBA3}"/>
              </a:ext>
            </a:extLst>
          </p:cNvPr>
          <p:cNvSpPr/>
          <p:nvPr/>
        </p:nvSpPr>
        <p:spPr>
          <a:xfrm>
            <a:off x="1761196" y="635143"/>
            <a:ext cx="8669605" cy="4001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spcAft>
                <a:spcPts val="600"/>
              </a:spcAft>
              <a:defRPr sz="3600">
                <a:solidFill>
                  <a:srgbClr val="001297"/>
                </a:solidFill>
                <a:latin typeface="Mink"/>
                <a:ea typeface="Mink"/>
                <a:cs typeface="Mink"/>
                <a:sym typeface="Mink"/>
              </a:defRPr>
            </a:pPr>
            <a:r>
              <a:rPr lang="en-US" sz="2000" b="1">
                <a:latin typeface="Oswald" pitchFamily="2" charset="77"/>
              </a:rPr>
              <a:t>WORKSHOP 1</a:t>
            </a:r>
          </a:p>
        </p:txBody>
      </p:sp>
      <p:sp>
        <p:nvSpPr>
          <p:cNvPr id="2" name="Shape 189" descr="Rectangle 14">
            <a:extLst>
              <a:ext uri="{FF2B5EF4-FFF2-40B4-BE49-F238E27FC236}">
                <a16:creationId xmlns:a16="http://schemas.microsoft.com/office/drawing/2014/main" id="{38F64440-65CC-0926-84D3-F93F1A3692E4}"/>
              </a:ext>
            </a:extLst>
          </p:cNvPr>
          <p:cNvSpPr/>
          <p:nvPr/>
        </p:nvSpPr>
        <p:spPr>
          <a:xfrm>
            <a:off x="1430417" y="1280601"/>
            <a:ext cx="9000384" cy="58477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spcAft>
                <a:spcPts val="600"/>
              </a:spcAft>
              <a:defRPr sz="3600">
                <a:solidFill>
                  <a:srgbClr val="001297"/>
                </a:solidFill>
                <a:latin typeface="Mink"/>
                <a:ea typeface="Mink"/>
                <a:cs typeface="Mink"/>
                <a:sym typeface="Mink"/>
              </a:defRPr>
            </a:pPr>
            <a:r>
              <a:rPr lang="en-US" sz="3200" dirty="0"/>
              <a:t>THEME: INDIVIDUAL VARIABLES</a:t>
            </a:r>
          </a:p>
        </p:txBody>
      </p:sp>
    </p:spTree>
    <p:extLst>
      <p:ext uri="{BB962C8B-B14F-4D97-AF65-F5344CB8AC3E}">
        <p14:creationId xmlns:p14="http://schemas.microsoft.com/office/powerpoint/2010/main" val="2721348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8BFF"/>
        </a:solidFill>
        <a:effectLst/>
      </p:bgPr>
    </p:bg>
    <p:spTree>
      <p:nvGrpSpPr>
        <p:cNvPr id="1" name=""/>
        <p:cNvGrpSpPr/>
        <p:nvPr/>
      </p:nvGrpSpPr>
      <p:grpSpPr>
        <a:xfrm>
          <a:off x="0" y="0"/>
          <a:ext cx="0" cy="0"/>
          <a:chOff x="0" y="0"/>
          <a:chExt cx="0" cy="0"/>
        </a:xfrm>
      </p:grpSpPr>
      <p:grpSp>
        <p:nvGrpSpPr>
          <p:cNvPr id="117" name="Group 117" descr="Rectangle 16"/>
          <p:cNvGrpSpPr/>
          <p:nvPr/>
        </p:nvGrpSpPr>
        <p:grpSpPr>
          <a:xfrm>
            <a:off x="-54585" y="0"/>
            <a:ext cx="12463941" cy="7059174"/>
            <a:chOff x="-1" y="-2"/>
            <a:chExt cx="12463940" cy="7059173"/>
          </a:xfrm>
        </p:grpSpPr>
        <p:sp>
          <p:nvSpPr>
            <p:cNvPr id="115" name="Shape 115" descr="Rectangle"/>
            <p:cNvSpPr/>
            <p:nvPr/>
          </p:nvSpPr>
          <p:spPr>
            <a:xfrm>
              <a:off x="-1" y="-2"/>
              <a:ext cx="12463940" cy="7059173"/>
            </a:xfrm>
            <a:prstGeom prst="rect">
              <a:avLst/>
            </a:prstGeom>
            <a:solidFill>
              <a:srgbClr val="008BFF"/>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latin typeface="Nunito" pitchFamily="2" charset="77"/>
              </a:endParaRPr>
            </a:p>
          </p:txBody>
        </p:sp>
        <p:sp>
          <p:nvSpPr>
            <p:cNvPr id="116" name="Shape 116" descr="v"/>
            <p:cNvSpPr/>
            <p:nvPr/>
          </p:nvSpPr>
          <p:spPr>
            <a:xfrm>
              <a:off x="-1" y="3375697"/>
              <a:ext cx="12463940" cy="3077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solidFill>
                    <a:srgbClr val="008BFF"/>
                  </a:solidFill>
                </a:defRPr>
              </a:lvl1pPr>
            </a:lstStyle>
            <a:p>
              <a:r>
                <a:rPr>
                  <a:latin typeface="Nunito" pitchFamily="2" charset="77"/>
                </a:rPr>
                <a:t>v</a:t>
              </a:r>
            </a:p>
          </p:txBody>
        </p:sp>
      </p:grpSp>
      <p:sp>
        <p:nvSpPr>
          <p:cNvPr id="122" name="Shape 122" descr="TextBox 14"/>
          <p:cNvSpPr/>
          <p:nvPr/>
        </p:nvSpPr>
        <p:spPr>
          <a:xfrm>
            <a:off x="1235020" y="359651"/>
            <a:ext cx="743190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latin typeface="Oswald-Regular"/>
                <a:ea typeface="Oswald-Regular"/>
                <a:cs typeface="Oswald-Regular"/>
                <a:sym typeface="Oswald-Regular"/>
              </a:defRPr>
            </a:lvl1pPr>
          </a:lstStyle>
          <a:p>
            <a:endParaRPr/>
          </a:p>
        </p:txBody>
      </p:sp>
      <p:sp>
        <p:nvSpPr>
          <p:cNvPr id="13" name="Shape 122" descr="TextBox 14">
            <a:extLst>
              <a:ext uri="{FF2B5EF4-FFF2-40B4-BE49-F238E27FC236}">
                <a16:creationId xmlns:a16="http://schemas.microsoft.com/office/drawing/2014/main" id="{B3E51FA0-C366-4892-A945-60801594C622}"/>
              </a:ext>
            </a:extLst>
          </p:cNvPr>
          <p:cNvSpPr/>
          <p:nvPr/>
        </p:nvSpPr>
        <p:spPr>
          <a:xfrm>
            <a:off x="1235020" y="359651"/>
            <a:ext cx="743190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latin typeface="Oswald-Regular"/>
                <a:ea typeface="Oswald-Regular"/>
                <a:cs typeface="Oswald-Regular"/>
                <a:sym typeface="Oswald-Regular"/>
              </a:defRPr>
            </a:lvl1pPr>
          </a:lstStyle>
          <a:p>
            <a:endParaRPr/>
          </a:p>
        </p:txBody>
      </p:sp>
      <p:pic>
        <p:nvPicPr>
          <p:cNvPr id="6" name="Picture 5">
            <a:extLst>
              <a:ext uri="{FF2B5EF4-FFF2-40B4-BE49-F238E27FC236}">
                <a16:creationId xmlns:a16="http://schemas.microsoft.com/office/drawing/2014/main" id="{B819ED4B-7771-B1D7-EFB6-923B7CC44312}"/>
              </a:ext>
            </a:extLst>
          </p:cNvPr>
          <p:cNvPicPr>
            <a:picLocks noChangeAspect="1"/>
          </p:cNvPicPr>
          <p:nvPr/>
        </p:nvPicPr>
        <p:blipFill>
          <a:blip r:embed="rId2"/>
          <a:stretch>
            <a:fillRect/>
          </a:stretch>
        </p:blipFill>
        <p:spPr>
          <a:xfrm rot="10800000">
            <a:off x="457192" y="2937749"/>
            <a:ext cx="11349321" cy="2175562"/>
          </a:xfrm>
          <a:prstGeom prst="rect">
            <a:avLst/>
          </a:prstGeom>
        </p:spPr>
      </p:pic>
      <p:sp>
        <p:nvSpPr>
          <p:cNvPr id="7" name="Content Placeholder 2">
            <a:extLst>
              <a:ext uri="{FF2B5EF4-FFF2-40B4-BE49-F238E27FC236}">
                <a16:creationId xmlns:a16="http://schemas.microsoft.com/office/drawing/2014/main" id="{7DBD4F2C-2C29-D272-AF4D-803689D37DA8}"/>
              </a:ext>
            </a:extLst>
          </p:cNvPr>
          <p:cNvSpPr txBox="1">
            <a:spLocks/>
          </p:cNvSpPr>
          <p:nvPr/>
        </p:nvSpPr>
        <p:spPr>
          <a:xfrm>
            <a:off x="2381807" y="3236814"/>
            <a:ext cx="7591156" cy="1535186"/>
          </a:xfrm>
          <a:prstGeom prst="rect">
            <a:avLst/>
          </a:prstGeom>
          <a:noFill/>
          <a:ln>
            <a:noFill/>
          </a:ln>
        </p:spPr>
        <p:txBody>
          <a:bodyPr spcFirstLastPara="1" wrap="square" lIns="45700" tIns="45700" rIns="45700" bIns="45700" anchor="t" anchorCtr="0">
            <a:normAutofit fontScale="925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Nunito" pitchFamily="2" charset="77"/>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lgn="ctr">
              <a:lnSpc>
                <a:spcPct val="107000"/>
              </a:lnSpc>
              <a:spcAft>
                <a:spcPts val="800"/>
              </a:spcAft>
              <a:buNone/>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bg1"/>
                </a:solidFill>
                <a:effectLst/>
                <a:latin typeface="Nunito" pitchFamily="2" charset="0"/>
                <a:ea typeface="Calibri" panose="020F0502020204030204" pitchFamily="34" charset="0"/>
                <a:cs typeface="Times New Roman" panose="02020603050405020304" pitchFamily="18" charset="0"/>
              </a:rPr>
              <a:t>“When I have my smart watch on it tells me to be active. This makes a difference for me”  </a:t>
            </a:r>
            <a:br>
              <a:rPr lang="en-US" sz="2400" dirty="0">
                <a:solidFill>
                  <a:schemeClr val="bg1"/>
                </a:solidFill>
                <a:effectLst/>
                <a:latin typeface="Nunito" pitchFamily="2" charset="0"/>
                <a:ea typeface="Calibri" panose="020F0502020204030204" pitchFamily="34" charset="0"/>
                <a:cs typeface="Times New Roman" panose="02020603050405020304" pitchFamily="18" charset="0"/>
              </a:rPr>
            </a:br>
            <a:r>
              <a:rPr lang="en-US" sz="2400" dirty="0">
                <a:solidFill>
                  <a:schemeClr val="bg1"/>
                </a:solidFill>
                <a:effectLst/>
                <a:latin typeface="Nunito" pitchFamily="2" charset="0"/>
                <a:ea typeface="Calibri" panose="020F0502020204030204" pitchFamily="34" charset="0"/>
                <a:cs typeface="Times New Roman" panose="02020603050405020304" pitchFamily="18" charset="0"/>
              </a:rPr>
              <a:t>In response: “In production we can’t wear any technology”</a:t>
            </a:r>
          </a:p>
          <a:p>
            <a:pPr marL="114300" indent="0" algn="ctr">
              <a:lnSpc>
                <a:spcPct val="107000"/>
              </a:lnSpc>
              <a:spcAft>
                <a:spcPts val="800"/>
              </a:spcAft>
              <a:buNone/>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Shape 189" descr="Rectangle 14">
            <a:extLst>
              <a:ext uri="{FF2B5EF4-FFF2-40B4-BE49-F238E27FC236}">
                <a16:creationId xmlns:a16="http://schemas.microsoft.com/office/drawing/2014/main" id="{A0374906-F19B-97A8-4530-2F2D48F4CBA3}"/>
              </a:ext>
            </a:extLst>
          </p:cNvPr>
          <p:cNvSpPr/>
          <p:nvPr/>
        </p:nvSpPr>
        <p:spPr>
          <a:xfrm>
            <a:off x="1761196" y="635143"/>
            <a:ext cx="8669605" cy="4001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spcAft>
                <a:spcPts val="600"/>
              </a:spcAft>
              <a:defRPr sz="3600">
                <a:solidFill>
                  <a:srgbClr val="001297"/>
                </a:solidFill>
                <a:latin typeface="Mink"/>
                <a:ea typeface="Mink"/>
                <a:cs typeface="Mink"/>
                <a:sym typeface="Mink"/>
              </a:defRPr>
            </a:pPr>
            <a:r>
              <a:rPr lang="en-US" sz="2000" b="1">
                <a:latin typeface="Oswald" pitchFamily="2" charset="77"/>
              </a:rPr>
              <a:t>WORKSHOP 1</a:t>
            </a:r>
          </a:p>
        </p:txBody>
      </p:sp>
      <p:sp>
        <p:nvSpPr>
          <p:cNvPr id="2" name="Shape 189" descr="Rectangle 14">
            <a:extLst>
              <a:ext uri="{FF2B5EF4-FFF2-40B4-BE49-F238E27FC236}">
                <a16:creationId xmlns:a16="http://schemas.microsoft.com/office/drawing/2014/main" id="{9F9AC176-C908-3B1C-5FDC-1ECA88E933FB}"/>
              </a:ext>
            </a:extLst>
          </p:cNvPr>
          <p:cNvSpPr/>
          <p:nvPr/>
        </p:nvSpPr>
        <p:spPr>
          <a:xfrm>
            <a:off x="1430417" y="1280601"/>
            <a:ext cx="9000384" cy="58477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spcAft>
                <a:spcPts val="600"/>
              </a:spcAft>
              <a:defRPr sz="3600">
                <a:solidFill>
                  <a:srgbClr val="001297"/>
                </a:solidFill>
                <a:latin typeface="Mink"/>
                <a:ea typeface="Mink"/>
                <a:cs typeface="Mink"/>
                <a:sym typeface="Mink"/>
              </a:defRPr>
            </a:pPr>
            <a:r>
              <a:rPr lang="en-US" sz="3200" dirty="0"/>
              <a:t>THEME: INDIVIDUAL VARIABLES</a:t>
            </a:r>
          </a:p>
        </p:txBody>
      </p:sp>
      <p:pic>
        <p:nvPicPr>
          <p:cNvPr id="5" name="Picture 4" descr="A picture containing christmas tree, art&#10;&#10;Description automatically generated">
            <a:extLst>
              <a:ext uri="{FF2B5EF4-FFF2-40B4-BE49-F238E27FC236}">
                <a16:creationId xmlns:a16="http://schemas.microsoft.com/office/drawing/2014/main" id="{F121E1F2-503F-90D7-0DE1-563C8BF0DFF1}"/>
              </a:ext>
            </a:extLst>
          </p:cNvPr>
          <p:cNvPicPr>
            <a:picLocks noChangeAspect="1"/>
          </p:cNvPicPr>
          <p:nvPr/>
        </p:nvPicPr>
        <p:blipFill>
          <a:blip r:embed="rId3"/>
          <a:stretch>
            <a:fillRect/>
          </a:stretch>
        </p:blipFill>
        <p:spPr>
          <a:xfrm>
            <a:off x="9347723" y="18571"/>
            <a:ext cx="3340730" cy="3340730"/>
          </a:xfrm>
          <a:prstGeom prst="rect">
            <a:avLst/>
          </a:prstGeom>
        </p:spPr>
      </p:pic>
    </p:spTree>
    <p:extLst>
      <p:ext uri="{BB962C8B-B14F-4D97-AF65-F5344CB8AC3E}">
        <p14:creationId xmlns:p14="http://schemas.microsoft.com/office/powerpoint/2010/main" val="3969234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9;p4" descr="Rectangle 1">
            <a:extLst>
              <a:ext uri="{FF2B5EF4-FFF2-40B4-BE49-F238E27FC236}">
                <a16:creationId xmlns:a16="http://schemas.microsoft.com/office/drawing/2014/main" id="{5A944F6C-01B2-CE59-643D-416B76012E8F}"/>
              </a:ext>
            </a:extLst>
          </p:cNvPr>
          <p:cNvSpPr/>
          <p:nvPr/>
        </p:nvSpPr>
        <p:spPr>
          <a:xfrm>
            <a:off x="3532358" y="737432"/>
            <a:ext cx="5127283" cy="461624"/>
          </a:xfrm>
          <a:prstGeom prst="rect">
            <a:avLst/>
          </a:prstGeom>
          <a:noFill/>
          <a:ln>
            <a:noFill/>
          </a:ln>
        </p:spPr>
        <p:txBody>
          <a:bodyPr spcFirstLastPara="1" wrap="square" lIns="45700" tIns="45700" rIns="45700" bIns="45700" numCol="1" anchor="t" anchorCtr="0">
            <a:spAutoFit/>
          </a:bodyPr>
          <a:lstStyle/>
          <a:p>
            <a:pPr marL="0" marR="0" lvl="0" indent="0" algn="ctr" rtl="0">
              <a:lnSpc>
                <a:spcPct val="100000"/>
              </a:lnSpc>
              <a:spcBef>
                <a:spcPts val="0"/>
              </a:spcBef>
              <a:spcAft>
                <a:spcPts val="0"/>
              </a:spcAft>
              <a:buClr>
                <a:srgbClr val="001297"/>
              </a:buClr>
              <a:buSzPts val="1800"/>
              <a:buFont typeface="Nunito"/>
              <a:buNone/>
            </a:pPr>
            <a:r>
              <a:rPr lang="en-US" sz="2400" u="none" strike="noStrike" cap="none">
                <a:solidFill>
                  <a:srgbClr val="008BFF"/>
                </a:solidFill>
                <a:latin typeface="Oswald Medium" pitchFamily="2" charset="77"/>
                <a:ea typeface="Nunito"/>
                <a:cs typeface="Nunito"/>
                <a:sym typeface="Nunito"/>
              </a:rPr>
              <a:t>ABOUT THE PARTNERS</a:t>
            </a:r>
          </a:p>
        </p:txBody>
      </p:sp>
      <p:pic>
        <p:nvPicPr>
          <p:cNvPr id="4" name="Picture 3">
            <a:extLst>
              <a:ext uri="{FF2B5EF4-FFF2-40B4-BE49-F238E27FC236}">
                <a16:creationId xmlns:a16="http://schemas.microsoft.com/office/drawing/2014/main" id="{EDFFB944-702D-3BC5-1350-7525A1452101}"/>
              </a:ext>
            </a:extLst>
          </p:cNvPr>
          <p:cNvPicPr>
            <a:picLocks noChangeAspect="1"/>
          </p:cNvPicPr>
          <p:nvPr/>
        </p:nvPicPr>
        <p:blipFill>
          <a:blip r:embed="rId2"/>
          <a:srcRect/>
          <a:stretch/>
        </p:blipFill>
        <p:spPr>
          <a:xfrm>
            <a:off x="11955" y="-7564"/>
            <a:ext cx="12205443" cy="6865561"/>
          </a:xfrm>
          <a:prstGeom prst="rect">
            <a:avLst/>
          </a:prstGeom>
        </p:spPr>
      </p:pic>
      <p:sp>
        <p:nvSpPr>
          <p:cNvPr id="5" name="Shape 189" descr="Rectangle 14">
            <a:extLst>
              <a:ext uri="{FF2B5EF4-FFF2-40B4-BE49-F238E27FC236}">
                <a16:creationId xmlns:a16="http://schemas.microsoft.com/office/drawing/2014/main" id="{27E24974-E82F-063D-1768-69B2C1242617}"/>
              </a:ext>
            </a:extLst>
          </p:cNvPr>
          <p:cNvSpPr/>
          <p:nvPr/>
        </p:nvSpPr>
        <p:spPr>
          <a:xfrm>
            <a:off x="7893423" y="280225"/>
            <a:ext cx="394895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r">
              <a:spcAft>
                <a:spcPts val="600"/>
              </a:spcAft>
              <a:defRPr sz="3600">
                <a:solidFill>
                  <a:srgbClr val="001297"/>
                </a:solidFill>
                <a:latin typeface="Mink"/>
                <a:ea typeface="Mink"/>
                <a:cs typeface="Mink"/>
                <a:sym typeface="Mink"/>
              </a:defRPr>
            </a:pPr>
            <a:r>
              <a:rPr lang="en-US" sz="1200" b="1">
                <a:latin typeface="Oswald" pitchFamily="2" charset="77"/>
              </a:rPr>
              <a:t>COBRAM ESTATE OLIVES</a:t>
            </a:r>
            <a:br>
              <a:rPr lang="en-US" sz="1200" b="1">
                <a:latin typeface="Oswald" pitchFamily="2" charset="77"/>
              </a:rPr>
            </a:br>
            <a:r>
              <a:rPr lang="en-US" sz="1200" b="1">
                <a:latin typeface="Oswald" pitchFamily="2" charset="77"/>
              </a:rPr>
              <a:t>INDIVIDUAL VARIABLES</a:t>
            </a:r>
          </a:p>
        </p:txBody>
      </p:sp>
    </p:spTree>
    <p:extLst>
      <p:ext uri="{BB962C8B-B14F-4D97-AF65-F5344CB8AC3E}">
        <p14:creationId xmlns:p14="http://schemas.microsoft.com/office/powerpoint/2010/main" val="3251779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8BFF"/>
        </a:solidFill>
        <a:effectLst/>
      </p:bgPr>
    </p:bg>
    <p:spTree>
      <p:nvGrpSpPr>
        <p:cNvPr id="1" name=""/>
        <p:cNvGrpSpPr/>
        <p:nvPr/>
      </p:nvGrpSpPr>
      <p:grpSpPr>
        <a:xfrm>
          <a:off x="0" y="0"/>
          <a:ext cx="0" cy="0"/>
          <a:chOff x="0" y="0"/>
          <a:chExt cx="0" cy="0"/>
        </a:xfrm>
      </p:grpSpPr>
      <p:grpSp>
        <p:nvGrpSpPr>
          <p:cNvPr id="117" name="Group 117" descr="Rectangle 16"/>
          <p:cNvGrpSpPr/>
          <p:nvPr/>
        </p:nvGrpSpPr>
        <p:grpSpPr>
          <a:xfrm>
            <a:off x="-54585" y="0"/>
            <a:ext cx="12463941" cy="7059174"/>
            <a:chOff x="-1" y="-2"/>
            <a:chExt cx="12463940" cy="7059173"/>
          </a:xfrm>
        </p:grpSpPr>
        <p:sp>
          <p:nvSpPr>
            <p:cNvPr id="115" name="Shape 115" descr="Rectangle"/>
            <p:cNvSpPr/>
            <p:nvPr/>
          </p:nvSpPr>
          <p:spPr>
            <a:xfrm>
              <a:off x="-1" y="-2"/>
              <a:ext cx="12463940" cy="7059173"/>
            </a:xfrm>
            <a:prstGeom prst="rect">
              <a:avLst/>
            </a:prstGeom>
            <a:solidFill>
              <a:srgbClr val="008BFF"/>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latin typeface="Nunito" pitchFamily="2" charset="77"/>
              </a:endParaRPr>
            </a:p>
          </p:txBody>
        </p:sp>
        <p:sp>
          <p:nvSpPr>
            <p:cNvPr id="116" name="Shape 116" descr="v"/>
            <p:cNvSpPr/>
            <p:nvPr/>
          </p:nvSpPr>
          <p:spPr>
            <a:xfrm>
              <a:off x="-1" y="3375697"/>
              <a:ext cx="12463940" cy="3077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solidFill>
                    <a:srgbClr val="008BFF"/>
                  </a:solidFill>
                </a:defRPr>
              </a:lvl1pPr>
            </a:lstStyle>
            <a:p>
              <a:r>
                <a:rPr>
                  <a:latin typeface="Nunito" pitchFamily="2" charset="77"/>
                </a:rPr>
                <a:t>v</a:t>
              </a:r>
            </a:p>
          </p:txBody>
        </p:sp>
      </p:grpSp>
      <p:sp>
        <p:nvSpPr>
          <p:cNvPr id="120" name="Shape 120" descr="Rectangle 12"/>
          <p:cNvSpPr/>
          <p:nvPr/>
        </p:nvSpPr>
        <p:spPr>
          <a:xfrm>
            <a:off x="-54584" y="2720095"/>
            <a:ext cx="12466220" cy="110799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6600">
                <a:solidFill>
                  <a:srgbClr val="001297"/>
                </a:solidFill>
                <a:latin typeface="Mink"/>
                <a:ea typeface="Mink"/>
                <a:cs typeface="Mink"/>
                <a:sym typeface="Mink"/>
              </a:defRPr>
            </a:lvl1pPr>
          </a:lstStyle>
          <a:p>
            <a:pPr algn="ctr"/>
            <a:r>
              <a:rPr lang="en-AU">
                <a:solidFill>
                  <a:schemeClr val="bg1"/>
                </a:solidFill>
              </a:rPr>
              <a:t>WORKSHOP 2</a:t>
            </a:r>
          </a:p>
        </p:txBody>
      </p:sp>
      <p:sp>
        <p:nvSpPr>
          <p:cNvPr id="122" name="Shape 122" descr="TextBox 14"/>
          <p:cNvSpPr/>
          <p:nvPr/>
        </p:nvSpPr>
        <p:spPr>
          <a:xfrm>
            <a:off x="1235020" y="359651"/>
            <a:ext cx="743190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latin typeface="Oswald-Regular"/>
                <a:ea typeface="Oswald-Regular"/>
                <a:cs typeface="Oswald-Regular"/>
                <a:sym typeface="Oswald-Regular"/>
              </a:defRPr>
            </a:lvl1pPr>
          </a:lstStyle>
          <a:p>
            <a:endParaRPr/>
          </a:p>
        </p:txBody>
      </p:sp>
      <p:sp>
        <p:nvSpPr>
          <p:cNvPr id="13" name="Shape 122" descr="TextBox 14">
            <a:extLst>
              <a:ext uri="{FF2B5EF4-FFF2-40B4-BE49-F238E27FC236}">
                <a16:creationId xmlns:a16="http://schemas.microsoft.com/office/drawing/2014/main" id="{B3E51FA0-C366-4892-A945-60801594C622}"/>
              </a:ext>
            </a:extLst>
          </p:cNvPr>
          <p:cNvSpPr/>
          <p:nvPr/>
        </p:nvSpPr>
        <p:spPr>
          <a:xfrm>
            <a:off x="1235020" y="359651"/>
            <a:ext cx="743190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latin typeface="Oswald-Regular"/>
                <a:ea typeface="Oswald-Regular"/>
                <a:cs typeface="Oswald-Regular"/>
                <a:sym typeface="Oswald-Regular"/>
              </a:defRPr>
            </a:lvl1pPr>
          </a:lstStyle>
          <a:p>
            <a:endParaRPr/>
          </a:p>
        </p:txBody>
      </p:sp>
      <p:sp>
        <p:nvSpPr>
          <p:cNvPr id="6" name="Google Shape;99;p4" descr="Rectangle 1">
            <a:extLst>
              <a:ext uri="{FF2B5EF4-FFF2-40B4-BE49-F238E27FC236}">
                <a16:creationId xmlns:a16="http://schemas.microsoft.com/office/drawing/2014/main" id="{830F3F50-F886-ED5F-F334-DC5C9281B216}"/>
              </a:ext>
            </a:extLst>
          </p:cNvPr>
          <p:cNvSpPr/>
          <p:nvPr/>
        </p:nvSpPr>
        <p:spPr>
          <a:xfrm>
            <a:off x="1942578" y="3812719"/>
            <a:ext cx="8543101" cy="830956"/>
          </a:xfrm>
          <a:prstGeom prst="rect">
            <a:avLst/>
          </a:prstGeom>
          <a:noFill/>
          <a:ln>
            <a:noFill/>
          </a:ln>
        </p:spPr>
        <p:txBody>
          <a:bodyPr spcFirstLastPara="1" wrap="square" lIns="45700" tIns="45700" rIns="45700" bIns="45700" numCol="1" anchor="t" anchorCtr="0">
            <a:spAutoFit/>
          </a:bodyPr>
          <a:lstStyle/>
          <a:p>
            <a:pPr marL="0" marR="0" lvl="0" indent="0" algn="ctr" rtl="0">
              <a:lnSpc>
                <a:spcPct val="100000"/>
              </a:lnSpc>
              <a:spcBef>
                <a:spcPts val="0"/>
              </a:spcBef>
              <a:spcAft>
                <a:spcPts val="0"/>
              </a:spcAft>
              <a:buClr>
                <a:srgbClr val="001297"/>
              </a:buClr>
              <a:buSzPts val="1800"/>
              <a:buFont typeface="Nunito"/>
              <a:buNone/>
            </a:pPr>
            <a:r>
              <a:rPr lang="en-US" sz="2400" u="none" strike="noStrike" cap="none" dirty="0">
                <a:solidFill>
                  <a:srgbClr val="001297"/>
                </a:solidFill>
                <a:latin typeface="Oswald Medium" pitchFamily="2" charset="77"/>
                <a:ea typeface="Nunito"/>
                <a:cs typeface="Nunito"/>
                <a:sym typeface="Nunito"/>
              </a:rPr>
              <a:t>ACTIVE WORKPLACE ACTION IDEAS</a:t>
            </a:r>
            <a:br>
              <a:rPr lang="en-US" sz="2400" u="none" strike="noStrike" cap="none" dirty="0">
                <a:solidFill>
                  <a:srgbClr val="001297"/>
                </a:solidFill>
                <a:latin typeface="Oswald Medium" pitchFamily="2" charset="77"/>
                <a:ea typeface="Nunito"/>
                <a:cs typeface="Nunito"/>
                <a:sym typeface="Nunito"/>
              </a:rPr>
            </a:br>
            <a:r>
              <a:rPr lang="en-US" sz="2400" u="none" strike="noStrike" cap="none" dirty="0">
                <a:solidFill>
                  <a:srgbClr val="001297"/>
                </a:solidFill>
                <a:latin typeface="Oswald Medium" pitchFamily="2" charset="77"/>
                <a:ea typeface="Nunito"/>
                <a:cs typeface="Nunito"/>
                <a:sym typeface="Nunito"/>
              </a:rPr>
              <a:t>MAY 12 2023</a:t>
            </a:r>
          </a:p>
        </p:txBody>
      </p:sp>
      <p:pic>
        <p:nvPicPr>
          <p:cNvPr id="4" name="Picture 3" descr="A group of blue objects&#10;&#10;Description automatically generated with low confidence">
            <a:extLst>
              <a:ext uri="{FF2B5EF4-FFF2-40B4-BE49-F238E27FC236}">
                <a16:creationId xmlns:a16="http://schemas.microsoft.com/office/drawing/2014/main" id="{E92195C6-8699-8E43-1442-47A49EF9DEE3}"/>
              </a:ext>
            </a:extLst>
          </p:cNvPr>
          <p:cNvPicPr>
            <a:picLocks noChangeAspect="1"/>
          </p:cNvPicPr>
          <p:nvPr/>
        </p:nvPicPr>
        <p:blipFill>
          <a:blip r:embed="rId2"/>
          <a:stretch>
            <a:fillRect/>
          </a:stretch>
        </p:blipFill>
        <p:spPr>
          <a:xfrm>
            <a:off x="4950970" y="1257347"/>
            <a:ext cx="8152162" cy="8152162"/>
          </a:xfrm>
          <a:prstGeom prst="rect">
            <a:avLst/>
          </a:prstGeom>
        </p:spPr>
      </p:pic>
      <p:pic>
        <p:nvPicPr>
          <p:cNvPr id="5" name="Picture 4">
            <a:extLst>
              <a:ext uri="{FF2B5EF4-FFF2-40B4-BE49-F238E27FC236}">
                <a16:creationId xmlns:a16="http://schemas.microsoft.com/office/drawing/2014/main" id="{EAD5CCED-35A0-7469-94AA-6D0D1FDFBE0F}"/>
              </a:ext>
            </a:extLst>
          </p:cNvPr>
          <p:cNvPicPr>
            <a:picLocks noChangeAspect="1"/>
          </p:cNvPicPr>
          <p:nvPr/>
        </p:nvPicPr>
        <p:blipFill>
          <a:blip r:embed="rId3"/>
          <a:stretch>
            <a:fillRect/>
          </a:stretch>
        </p:blipFill>
        <p:spPr>
          <a:xfrm>
            <a:off x="-414134" y="-1050356"/>
            <a:ext cx="3293748" cy="3681248"/>
          </a:xfrm>
          <a:prstGeom prst="rect">
            <a:avLst/>
          </a:prstGeom>
        </p:spPr>
      </p:pic>
      <p:pic>
        <p:nvPicPr>
          <p:cNvPr id="3" name="Picture 2" descr="A picture containing art&#10;&#10;Description automatically generated">
            <a:extLst>
              <a:ext uri="{FF2B5EF4-FFF2-40B4-BE49-F238E27FC236}">
                <a16:creationId xmlns:a16="http://schemas.microsoft.com/office/drawing/2014/main" id="{8BB8E5F4-BAFD-1A1C-CDF8-49F19365BD18}"/>
              </a:ext>
            </a:extLst>
          </p:cNvPr>
          <p:cNvPicPr>
            <a:picLocks noChangeAspect="1"/>
          </p:cNvPicPr>
          <p:nvPr/>
        </p:nvPicPr>
        <p:blipFill>
          <a:blip r:embed="rId4"/>
          <a:stretch>
            <a:fillRect/>
          </a:stretch>
        </p:blipFill>
        <p:spPr>
          <a:xfrm>
            <a:off x="0" y="3020943"/>
            <a:ext cx="4397882" cy="4397882"/>
          </a:xfrm>
          <a:prstGeom prst="rect">
            <a:avLst/>
          </a:prstGeom>
        </p:spPr>
      </p:pic>
    </p:spTree>
    <p:extLst>
      <p:ext uri="{BB962C8B-B14F-4D97-AF65-F5344CB8AC3E}">
        <p14:creationId xmlns:p14="http://schemas.microsoft.com/office/powerpoint/2010/main" val="1294033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89" descr="Rectangle 14">
            <a:extLst>
              <a:ext uri="{FF2B5EF4-FFF2-40B4-BE49-F238E27FC236}">
                <a16:creationId xmlns:a16="http://schemas.microsoft.com/office/drawing/2014/main" id="{DF9A0511-2583-5CAB-6CEA-FA463FD942E7}"/>
              </a:ext>
            </a:extLst>
          </p:cNvPr>
          <p:cNvSpPr/>
          <p:nvPr/>
        </p:nvSpPr>
        <p:spPr>
          <a:xfrm>
            <a:off x="1761196" y="1475466"/>
            <a:ext cx="8669605"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spcAft>
                <a:spcPts val="600"/>
              </a:spcAft>
              <a:defRPr sz="3600">
                <a:solidFill>
                  <a:srgbClr val="001297"/>
                </a:solidFill>
                <a:latin typeface="Mink"/>
                <a:ea typeface="Mink"/>
                <a:cs typeface="Mink"/>
                <a:sym typeface="Mink"/>
              </a:defRPr>
            </a:pPr>
            <a:r>
              <a:rPr lang="en-US" sz="3600"/>
              <a:t>ACTIVE GEELONG</a:t>
            </a:r>
          </a:p>
        </p:txBody>
      </p:sp>
      <p:sp>
        <p:nvSpPr>
          <p:cNvPr id="4" name="Content Placeholder 2">
            <a:extLst>
              <a:ext uri="{FF2B5EF4-FFF2-40B4-BE49-F238E27FC236}">
                <a16:creationId xmlns:a16="http://schemas.microsoft.com/office/drawing/2014/main" id="{56F51824-892F-690E-EAC4-B4AA8E05484E}"/>
              </a:ext>
            </a:extLst>
          </p:cNvPr>
          <p:cNvSpPr txBox="1">
            <a:spLocks/>
          </p:cNvSpPr>
          <p:nvPr/>
        </p:nvSpPr>
        <p:spPr>
          <a:xfrm>
            <a:off x="1675075" y="2861951"/>
            <a:ext cx="8841846" cy="2729765"/>
          </a:xfrm>
          <a:prstGeom prst="rect">
            <a:avLst/>
          </a:prstGeom>
          <a:noFill/>
          <a:ln>
            <a:noFill/>
          </a:ln>
        </p:spPr>
        <p:txBody>
          <a:bodyPr spcFirstLastPara="1" wrap="square" lIns="45700" tIns="45700" rIns="45700"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Nunito" pitchFamily="2" charset="77"/>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lgn="ctr">
              <a:lnSpc>
                <a:spcPct val="107000"/>
              </a:lnSpc>
              <a:spcAft>
                <a:spcPts val="800"/>
              </a:spcAft>
              <a:buNone/>
            </a:pPr>
            <a:r>
              <a:rPr lang="en-US" sz="2200" dirty="0">
                <a:effectLst/>
                <a:latin typeface="Nunito" pitchFamily="2" charset="0"/>
                <a:ea typeface="Calibri" panose="020F0502020204030204" pitchFamily="34" charset="0"/>
                <a:cs typeface="Times New Roman" panose="02020603050405020304" pitchFamily="18" charset="0"/>
              </a:rPr>
              <a:t>Active Geelong is a health collaboration bringing together leading businesses, doctors, researchers and individuals to address physical activity in the Geelong region.</a:t>
            </a:r>
            <a:endParaRPr lang="en-AU" sz="2200" dirty="0">
              <a:effectLst/>
              <a:latin typeface="Nunito" pitchFamily="2" charset="0"/>
              <a:ea typeface="Calibri" panose="020F0502020204030204" pitchFamily="34" charset="0"/>
              <a:cs typeface="Times New Roman" panose="02020603050405020304" pitchFamily="18" charset="0"/>
            </a:endParaRPr>
          </a:p>
          <a:p>
            <a:pPr marL="114300" indent="0" algn="ctr">
              <a:lnSpc>
                <a:spcPct val="107000"/>
              </a:lnSpc>
              <a:spcAft>
                <a:spcPts val="800"/>
              </a:spcAft>
              <a:buNone/>
            </a:pPr>
            <a:r>
              <a:rPr lang="en-US" sz="2200" dirty="0">
                <a:effectLst/>
                <a:latin typeface="Nunito" pitchFamily="2" charset="0"/>
                <a:ea typeface="Calibri" panose="020F0502020204030204" pitchFamily="34" charset="0"/>
                <a:cs typeface="Times New Roman" panose="02020603050405020304" pitchFamily="18" charset="0"/>
              </a:rPr>
              <a:t>We work with workplaces, local health professionals and the broader community to increase access to new and existing opportunities and activities that promote physical activity.</a:t>
            </a:r>
            <a:endParaRPr lang="en-AU" sz="2200" dirty="0">
              <a:effectLst/>
              <a:latin typeface="Nunito" pitchFamily="2" charset="0"/>
              <a:ea typeface="Calibri" panose="020F0502020204030204" pitchFamily="34" charset="0"/>
              <a:cs typeface="Times New Roman" panose="02020603050405020304" pitchFamily="18" charset="0"/>
            </a:endParaRPr>
          </a:p>
        </p:txBody>
      </p:sp>
      <p:sp>
        <p:nvSpPr>
          <p:cNvPr id="3" name="Google Shape;99;p4" descr="Rectangle 1">
            <a:extLst>
              <a:ext uri="{FF2B5EF4-FFF2-40B4-BE49-F238E27FC236}">
                <a16:creationId xmlns:a16="http://schemas.microsoft.com/office/drawing/2014/main" id="{5A944F6C-01B2-CE59-643D-416B76012E8F}"/>
              </a:ext>
            </a:extLst>
          </p:cNvPr>
          <p:cNvSpPr/>
          <p:nvPr/>
        </p:nvSpPr>
        <p:spPr>
          <a:xfrm>
            <a:off x="3532358" y="866948"/>
            <a:ext cx="5127283" cy="461624"/>
          </a:xfrm>
          <a:prstGeom prst="rect">
            <a:avLst/>
          </a:prstGeom>
          <a:noFill/>
          <a:ln>
            <a:noFill/>
          </a:ln>
        </p:spPr>
        <p:txBody>
          <a:bodyPr spcFirstLastPara="1" wrap="square" lIns="45700" tIns="45700" rIns="45700" bIns="45700" numCol="1" anchor="t" anchorCtr="0">
            <a:spAutoFit/>
          </a:bodyPr>
          <a:lstStyle/>
          <a:p>
            <a:pPr marL="0" marR="0" lvl="0" indent="0" algn="ctr" rtl="0">
              <a:lnSpc>
                <a:spcPct val="100000"/>
              </a:lnSpc>
              <a:spcBef>
                <a:spcPts val="0"/>
              </a:spcBef>
              <a:spcAft>
                <a:spcPts val="0"/>
              </a:spcAft>
              <a:buClr>
                <a:srgbClr val="001297"/>
              </a:buClr>
              <a:buSzPts val="1800"/>
              <a:buFont typeface="Nunito"/>
              <a:buNone/>
            </a:pPr>
            <a:r>
              <a:rPr lang="en-US" sz="2400" u="none" strike="noStrike" cap="none">
                <a:solidFill>
                  <a:srgbClr val="008BFF"/>
                </a:solidFill>
                <a:latin typeface="Oswald Medium" pitchFamily="2" charset="77"/>
                <a:ea typeface="Nunito"/>
                <a:cs typeface="Nunito"/>
                <a:sym typeface="Nunito"/>
              </a:rPr>
              <a:t>ABOUT THE PARTNERS</a:t>
            </a:r>
          </a:p>
        </p:txBody>
      </p:sp>
      <p:pic>
        <p:nvPicPr>
          <p:cNvPr id="6" name="Picture 5" descr="A cartoon of a person running&#10;&#10;Description automatically generated with low confidence">
            <a:extLst>
              <a:ext uri="{FF2B5EF4-FFF2-40B4-BE49-F238E27FC236}">
                <a16:creationId xmlns:a16="http://schemas.microsoft.com/office/drawing/2014/main" id="{05160E25-8495-555C-5CFE-175BED9554F6}"/>
              </a:ext>
            </a:extLst>
          </p:cNvPr>
          <p:cNvPicPr>
            <a:picLocks noChangeAspect="1"/>
          </p:cNvPicPr>
          <p:nvPr/>
        </p:nvPicPr>
        <p:blipFill>
          <a:blip r:embed="rId2"/>
          <a:stretch>
            <a:fillRect/>
          </a:stretch>
        </p:blipFill>
        <p:spPr>
          <a:xfrm>
            <a:off x="0" y="-590231"/>
            <a:ext cx="3972339" cy="3972339"/>
          </a:xfrm>
          <a:prstGeom prst="rect">
            <a:avLst/>
          </a:prstGeom>
        </p:spPr>
      </p:pic>
      <p:pic>
        <p:nvPicPr>
          <p:cNvPr id="1026" name="Picture 2" descr="Active Geelong">
            <a:extLst>
              <a:ext uri="{FF2B5EF4-FFF2-40B4-BE49-F238E27FC236}">
                <a16:creationId xmlns:a16="http://schemas.microsoft.com/office/drawing/2014/main" id="{688BABC0-4FAB-BD4E-0B88-21AE231AF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3726" y="503916"/>
            <a:ext cx="2012664" cy="2012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160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9D5E6"/>
        </a:solidFill>
        <a:effectLst/>
      </p:bgPr>
    </p:bg>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1D9DEC6-7EFC-125F-75AC-C2C07598BBF9}"/>
              </a:ext>
            </a:extLst>
          </p:cNvPr>
          <p:cNvSpPr txBox="1">
            <a:spLocks/>
          </p:cNvSpPr>
          <p:nvPr/>
        </p:nvSpPr>
        <p:spPr>
          <a:xfrm>
            <a:off x="1331084" y="3429000"/>
            <a:ext cx="9529827" cy="2985402"/>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Nunito" pitchFamily="2" charset="77"/>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lgn="ctr">
              <a:lnSpc>
                <a:spcPct val="107000"/>
              </a:lnSpc>
              <a:spcAft>
                <a:spcPts val="800"/>
              </a:spcAft>
              <a:buNone/>
            </a:pPr>
            <a:r>
              <a:rPr lang="en-US" sz="1800" dirty="0">
                <a:solidFill>
                  <a:srgbClr val="001297"/>
                </a:solidFill>
                <a:effectLst/>
                <a:ea typeface="Calibri" panose="020F0502020204030204" pitchFamily="34" charset="0"/>
                <a:cs typeface="Times New Roman" panose="02020603050405020304" pitchFamily="18" charset="0"/>
              </a:rPr>
              <a:t>In workshop two, participants used the visual map of factors to generate and </a:t>
            </a:r>
            <a:r>
              <a:rPr lang="en-US" sz="1800" dirty="0" err="1">
                <a:solidFill>
                  <a:srgbClr val="001297"/>
                </a:solidFill>
                <a:effectLst/>
                <a:ea typeface="Calibri" panose="020F0502020204030204" pitchFamily="34" charset="0"/>
                <a:cs typeface="Times New Roman" panose="02020603050405020304" pitchFamily="18" charset="0"/>
              </a:rPr>
              <a:t>prioritise</a:t>
            </a:r>
            <a:r>
              <a:rPr lang="en-US" sz="1800" dirty="0">
                <a:solidFill>
                  <a:srgbClr val="001297"/>
                </a:solidFill>
                <a:effectLst/>
                <a:ea typeface="Calibri" panose="020F0502020204030204" pitchFamily="34" charset="0"/>
                <a:cs typeface="Times New Roman" panose="02020603050405020304" pitchFamily="18" charset="0"/>
              </a:rPr>
              <a:t> </a:t>
            </a:r>
            <a:br>
              <a:rPr lang="en-US" sz="1800" dirty="0">
                <a:solidFill>
                  <a:srgbClr val="001297"/>
                </a:solidFill>
                <a:effectLst/>
                <a:ea typeface="Calibri" panose="020F0502020204030204" pitchFamily="34" charset="0"/>
                <a:cs typeface="Times New Roman" panose="02020603050405020304" pitchFamily="18" charset="0"/>
              </a:rPr>
            </a:br>
            <a:r>
              <a:rPr lang="en-US" sz="1800" dirty="0">
                <a:solidFill>
                  <a:srgbClr val="001297"/>
                </a:solidFill>
                <a:effectLst/>
                <a:ea typeface="Calibri" panose="020F0502020204030204" pitchFamily="34" charset="0"/>
                <a:cs typeface="Times New Roman" panose="02020603050405020304" pitchFamily="18" charset="0"/>
              </a:rPr>
              <a:t>a range of actions that could be implemented at </a:t>
            </a:r>
            <a:r>
              <a:rPr lang="en-US" sz="1800" dirty="0" err="1">
                <a:solidFill>
                  <a:srgbClr val="001297"/>
                </a:solidFill>
                <a:effectLst/>
                <a:ea typeface="Calibri" panose="020F0502020204030204" pitchFamily="34" charset="0"/>
                <a:cs typeface="Times New Roman" panose="02020603050405020304" pitchFamily="18" charset="0"/>
              </a:rPr>
              <a:t>Cobram</a:t>
            </a:r>
            <a:r>
              <a:rPr lang="en-US" sz="1800" dirty="0">
                <a:solidFill>
                  <a:srgbClr val="001297"/>
                </a:solidFill>
                <a:effectLst/>
                <a:ea typeface="Calibri" panose="020F0502020204030204" pitchFamily="34" charset="0"/>
                <a:cs typeface="Times New Roman" panose="02020603050405020304" pitchFamily="18" charset="0"/>
              </a:rPr>
              <a:t> Estate Olives to help them </a:t>
            </a:r>
            <a:br>
              <a:rPr lang="en-US" sz="1800" dirty="0">
                <a:solidFill>
                  <a:srgbClr val="001297"/>
                </a:solidFill>
                <a:effectLst/>
                <a:ea typeface="Calibri" panose="020F0502020204030204" pitchFamily="34" charset="0"/>
                <a:cs typeface="Times New Roman" panose="02020603050405020304" pitchFamily="18" charset="0"/>
              </a:rPr>
            </a:br>
            <a:r>
              <a:rPr lang="en-US" sz="1800" dirty="0">
                <a:solidFill>
                  <a:srgbClr val="001297"/>
                </a:solidFill>
                <a:effectLst/>
                <a:ea typeface="Calibri" panose="020F0502020204030204" pitchFamily="34" charset="0"/>
                <a:cs typeface="Times New Roman" panose="02020603050405020304" pitchFamily="18" charset="0"/>
              </a:rPr>
              <a:t>to increase their physical activity.</a:t>
            </a:r>
          </a:p>
          <a:p>
            <a:pPr marL="114300" indent="0" algn="ctr">
              <a:lnSpc>
                <a:spcPct val="107000"/>
              </a:lnSpc>
              <a:spcAft>
                <a:spcPts val="800"/>
              </a:spcAft>
              <a:buNone/>
            </a:pPr>
            <a:r>
              <a:rPr lang="en-US" sz="1800" dirty="0">
                <a:solidFill>
                  <a:srgbClr val="001297"/>
                </a:solidFill>
                <a:effectLst/>
                <a:ea typeface="Calibri" panose="020F0502020204030204" pitchFamily="34" charset="0"/>
                <a:cs typeface="Times New Roman" panose="02020603050405020304" pitchFamily="18" charset="0"/>
              </a:rPr>
              <a:t>The group rated each idea by how impactful they thought the idea would be on the staff population, and how feasible they felt the idea was to implement.</a:t>
            </a:r>
          </a:p>
          <a:p>
            <a:pPr marL="114300" indent="0" algn="ctr">
              <a:lnSpc>
                <a:spcPct val="107000"/>
              </a:lnSpc>
              <a:spcAft>
                <a:spcPts val="800"/>
              </a:spcAft>
              <a:buNone/>
            </a:pPr>
            <a:r>
              <a:rPr lang="en-US" sz="1800" dirty="0">
                <a:solidFill>
                  <a:srgbClr val="001297"/>
                </a:solidFill>
                <a:effectLst/>
                <a:ea typeface="Calibri" panose="020F0502020204030204" pitchFamily="34" charset="0"/>
                <a:cs typeface="Times New Roman" panose="02020603050405020304" pitchFamily="18" charset="0"/>
              </a:rPr>
              <a:t>Some of the action ideas related to having more opportunity to be physically active during working hours and outside of working hours.  But other ideas targeted workplace processes and other factors that were related to barriers to being physically active.</a:t>
            </a:r>
          </a:p>
          <a:p>
            <a:pPr marL="114300" indent="0" algn="ctr">
              <a:lnSpc>
                <a:spcPct val="107000"/>
              </a:lnSpc>
              <a:spcAft>
                <a:spcPts val="800"/>
              </a:spcAft>
              <a:buNone/>
            </a:pPr>
            <a:endParaRPr lang="en-US" sz="1800" dirty="0">
              <a:solidFill>
                <a:srgbClr val="001297"/>
              </a:solidFill>
              <a:effectLst/>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C6742CF5-0E11-1A34-4B5F-C39F33CD8D19}"/>
              </a:ext>
            </a:extLst>
          </p:cNvPr>
          <p:cNvPicPr>
            <a:picLocks noChangeAspect="1"/>
          </p:cNvPicPr>
          <p:nvPr/>
        </p:nvPicPr>
        <p:blipFill>
          <a:blip r:embed="rId2"/>
          <a:stretch>
            <a:fillRect/>
          </a:stretch>
        </p:blipFill>
        <p:spPr>
          <a:xfrm rot="10800000">
            <a:off x="1613647" y="1491375"/>
            <a:ext cx="8969188" cy="1549459"/>
          </a:xfrm>
          <a:prstGeom prst="rect">
            <a:avLst/>
          </a:prstGeom>
        </p:spPr>
      </p:pic>
      <p:sp>
        <p:nvSpPr>
          <p:cNvPr id="20" name="Content Placeholder 2">
            <a:extLst>
              <a:ext uri="{FF2B5EF4-FFF2-40B4-BE49-F238E27FC236}">
                <a16:creationId xmlns:a16="http://schemas.microsoft.com/office/drawing/2014/main" id="{89663383-696C-ACC5-F399-B6CFEC54A9C4}"/>
              </a:ext>
            </a:extLst>
          </p:cNvPr>
          <p:cNvSpPr txBox="1">
            <a:spLocks/>
          </p:cNvSpPr>
          <p:nvPr/>
        </p:nvSpPr>
        <p:spPr>
          <a:xfrm>
            <a:off x="2013694" y="1731171"/>
            <a:ext cx="8164608" cy="1270754"/>
          </a:xfrm>
          <a:prstGeom prst="rect">
            <a:avLst/>
          </a:prstGeom>
          <a:noFill/>
          <a:ln>
            <a:noFill/>
          </a:ln>
        </p:spPr>
        <p:txBody>
          <a:bodyPr spcFirstLastPara="1" wrap="square" lIns="45700" tIns="45700" rIns="45700"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Nunito" pitchFamily="2" charset="77"/>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lgn="ctr">
              <a:lnSpc>
                <a:spcPct val="107000"/>
              </a:lnSpc>
              <a:spcAft>
                <a:spcPts val="800"/>
              </a:spcAft>
              <a:buNone/>
            </a:pPr>
            <a:r>
              <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Objective: To generate ideas about how </a:t>
            </a:r>
            <a:r>
              <a:rPr lang="en-US" sz="240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Cobram</a:t>
            </a:r>
            <a:r>
              <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Estate can support workers to be more physically active.</a:t>
            </a:r>
          </a:p>
        </p:txBody>
      </p:sp>
      <p:sp>
        <p:nvSpPr>
          <p:cNvPr id="3" name="Shape 189" descr="Rectangle 14">
            <a:extLst>
              <a:ext uri="{FF2B5EF4-FFF2-40B4-BE49-F238E27FC236}">
                <a16:creationId xmlns:a16="http://schemas.microsoft.com/office/drawing/2014/main" id="{82F6C269-3164-6B0B-1549-FE60E2846B55}"/>
              </a:ext>
            </a:extLst>
          </p:cNvPr>
          <p:cNvSpPr/>
          <p:nvPr/>
        </p:nvSpPr>
        <p:spPr>
          <a:xfrm>
            <a:off x="1761196" y="635143"/>
            <a:ext cx="8669605" cy="4001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spcAft>
                <a:spcPts val="600"/>
              </a:spcAft>
              <a:defRPr sz="3600">
                <a:solidFill>
                  <a:srgbClr val="001297"/>
                </a:solidFill>
                <a:latin typeface="Mink"/>
                <a:ea typeface="Mink"/>
                <a:cs typeface="Mink"/>
                <a:sym typeface="Mink"/>
              </a:defRPr>
            </a:pPr>
            <a:r>
              <a:rPr lang="en-US" sz="2000" b="1">
                <a:latin typeface="Oswald" pitchFamily="2" charset="77"/>
              </a:rPr>
              <a:t>WORKSHOP 2</a:t>
            </a:r>
          </a:p>
        </p:txBody>
      </p:sp>
      <p:pic>
        <p:nvPicPr>
          <p:cNvPr id="2" name="Picture 1">
            <a:extLst>
              <a:ext uri="{FF2B5EF4-FFF2-40B4-BE49-F238E27FC236}">
                <a16:creationId xmlns:a16="http://schemas.microsoft.com/office/drawing/2014/main" id="{E0C64406-B8B3-CB6E-9440-443281F1A1D0}"/>
              </a:ext>
            </a:extLst>
          </p:cNvPr>
          <p:cNvPicPr>
            <a:picLocks noChangeAspect="1"/>
          </p:cNvPicPr>
          <p:nvPr/>
        </p:nvPicPr>
        <p:blipFill>
          <a:blip r:embed="rId3"/>
          <a:stretch>
            <a:fillRect/>
          </a:stretch>
        </p:blipFill>
        <p:spPr>
          <a:xfrm>
            <a:off x="-86735" y="1845471"/>
            <a:ext cx="1810196" cy="3573499"/>
          </a:xfrm>
          <a:prstGeom prst="rect">
            <a:avLst/>
          </a:prstGeom>
        </p:spPr>
      </p:pic>
    </p:spTree>
    <p:extLst>
      <p:ext uri="{BB962C8B-B14F-4D97-AF65-F5344CB8AC3E}">
        <p14:creationId xmlns:p14="http://schemas.microsoft.com/office/powerpoint/2010/main" val="3256883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9;p4" descr="Rectangle 1">
            <a:extLst>
              <a:ext uri="{FF2B5EF4-FFF2-40B4-BE49-F238E27FC236}">
                <a16:creationId xmlns:a16="http://schemas.microsoft.com/office/drawing/2014/main" id="{5A944F6C-01B2-CE59-643D-416B76012E8F}"/>
              </a:ext>
            </a:extLst>
          </p:cNvPr>
          <p:cNvSpPr/>
          <p:nvPr/>
        </p:nvSpPr>
        <p:spPr>
          <a:xfrm>
            <a:off x="1285130" y="620702"/>
            <a:ext cx="9621738" cy="461624"/>
          </a:xfrm>
          <a:prstGeom prst="rect">
            <a:avLst/>
          </a:prstGeom>
          <a:noFill/>
          <a:ln>
            <a:noFill/>
          </a:ln>
        </p:spPr>
        <p:txBody>
          <a:bodyPr spcFirstLastPara="1" wrap="square" lIns="45700" tIns="45700" rIns="45700" bIns="45700" numCol="1" anchor="t" anchorCtr="0">
            <a:spAutoFit/>
          </a:bodyPr>
          <a:lstStyle/>
          <a:p>
            <a:pPr marL="0" marR="0" lvl="0" indent="0" algn="ctr" rtl="0">
              <a:lnSpc>
                <a:spcPct val="100000"/>
              </a:lnSpc>
              <a:spcBef>
                <a:spcPts val="0"/>
              </a:spcBef>
              <a:spcAft>
                <a:spcPts val="0"/>
              </a:spcAft>
              <a:buClr>
                <a:srgbClr val="001297"/>
              </a:buClr>
              <a:buSzPts val="1800"/>
              <a:buFont typeface="Nunito"/>
              <a:buNone/>
            </a:pPr>
            <a:r>
              <a:rPr lang="en-US" sz="2400" u="none" strike="noStrike" cap="none">
                <a:solidFill>
                  <a:srgbClr val="008BFF"/>
                </a:solidFill>
                <a:latin typeface="Oswald Medium" pitchFamily="2" charset="77"/>
                <a:ea typeface="Nunito"/>
                <a:cs typeface="Nunito"/>
                <a:sym typeface="Nunito"/>
              </a:rPr>
              <a:t>PRIORITISED ACTION IDEAS TO INCREASE PHYSICAL ACTIVITY: SUMMARY</a:t>
            </a:r>
          </a:p>
        </p:txBody>
      </p:sp>
      <p:graphicFrame>
        <p:nvGraphicFramePr>
          <p:cNvPr id="2" name="Table 3">
            <a:extLst>
              <a:ext uri="{FF2B5EF4-FFF2-40B4-BE49-F238E27FC236}">
                <a16:creationId xmlns:a16="http://schemas.microsoft.com/office/drawing/2014/main" id="{865D40E5-4871-D5AF-976F-5E2F8738D8C6}"/>
              </a:ext>
            </a:extLst>
          </p:cNvPr>
          <p:cNvGraphicFramePr>
            <a:graphicFrameLocks noGrp="1"/>
          </p:cNvGraphicFramePr>
          <p:nvPr>
            <p:extLst>
              <p:ext uri="{D42A27DB-BD31-4B8C-83A1-F6EECF244321}">
                <p14:modId xmlns:p14="http://schemas.microsoft.com/office/powerpoint/2010/main" val="2224585982"/>
              </p:ext>
            </p:extLst>
          </p:nvPr>
        </p:nvGraphicFramePr>
        <p:xfrm>
          <a:off x="1285130" y="1322962"/>
          <a:ext cx="9621738" cy="5138161"/>
        </p:xfrm>
        <a:graphic>
          <a:graphicData uri="http://schemas.openxmlformats.org/drawingml/2006/table">
            <a:tbl>
              <a:tblPr firstRow="1" bandRow="1">
                <a:tableStyleId>{5C22544A-7EE6-4342-B048-85BDC9FD1C3A}</a:tableStyleId>
              </a:tblPr>
              <a:tblGrid>
                <a:gridCol w="4810869">
                  <a:extLst>
                    <a:ext uri="{9D8B030D-6E8A-4147-A177-3AD203B41FA5}">
                      <a16:colId xmlns:a16="http://schemas.microsoft.com/office/drawing/2014/main" val="1784089350"/>
                    </a:ext>
                  </a:extLst>
                </a:gridCol>
                <a:gridCol w="4810869">
                  <a:extLst>
                    <a:ext uri="{9D8B030D-6E8A-4147-A177-3AD203B41FA5}">
                      <a16:colId xmlns:a16="http://schemas.microsoft.com/office/drawing/2014/main" val="1304399510"/>
                    </a:ext>
                  </a:extLst>
                </a:gridCol>
              </a:tblGrid>
              <a:tr h="719847">
                <a:tc>
                  <a:txBody>
                    <a:bodyPr/>
                    <a:lstStyle/>
                    <a:p>
                      <a:pPr algn="ctr">
                        <a:lnSpc>
                          <a:spcPct val="107000"/>
                        </a:lnSpc>
                        <a:spcBef>
                          <a:spcPts val="1200"/>
                        </a:spcBef>
                        <a:spcAft>
                          <a:spcPts val="0"/>
                        </a:spcAft>
                      </a:pPr>
                      <a:endParaRPr lang="en-US" sz="1800" b="1" i="0">
                        <a:solidFill>
                          <a:schemeClr val="bg1"/>
                        </a:solidFill>
                        <a:effectLst/>
                        <a:latin typeface="Nunito" pitchFamily="2" charset="77"/>
                        <a:ea typeface="Calibri" panose="020F0502020204030204" pitchFamily="34" charset="0"/>
                        <a:cs typeface="Times New Roman" panose="02020603050405020304" pitchFamily="18" charset="0"/>
                      </a:endParaRPr>
                    </a:p>
                    <a:p>
                      <a:pPr algn="ctr">
                        <a:lnSpc>
                          <a:spcPct val="107000"/>
                        </a:lnSpc>
                        <a:spcBef>
                          <a:spcPts val="0"/>
                        </a:spcBef>
                        <a:spcAft>
                          <a:spcPts val="0"/>
                        </a:spcAft>
                      </a:pPr>
                      <a:r>
                        <a:rPr lang="en-US" sz="1800" b="1" i="0">
                          <a:solidFill>
                            <a:schemeClr val="bg1"/>
                          </a:solidFill>
                          <a:effectLst/>
                          <a:latin typeface="Nunito" pitchFamily="2" charset="77"/>
                          <a:ea typeface="Calibri" panose="020F0502020204030204" pitchFamily="34" charset="0"/>
                          <a:cs typeface="Times New Roman" panose="02020603050405020304" pitchFamily="18" charset="0"/>
                        </a:rPr>
                        <a:t>High Impact, Low Feasibility</a:t>
                      </a:r>
                      <a:endParaRPr lang="en-AU" sz="1800" b="1" i="0">
                        <a:solidFill>
                          <a:schemeClr val="bg1"/>
                        </a:solidFill>
                        <a:effectLst/>
                        <a:latin typeface="Nunito" pitchFamily="2" charset="77"/>
                        <a:ea typeface="Calibri" panose="020F0502020204030204" pitchFamily="34" charset="0"/>
                        <a:cs typeface="Times New Roman" panose="02020603050405020304" pitchFamily="18" charset="0"/>
                      </a:endParaRPr>
                    </a:p>
                  </a:txBody>
                  <a:tcPr marL="68580" marR="68580" marT="0" marB="0">
                    <a:solidFill>
                      <a:srgbClr val="001297"/>
                    </a:solidFill>
                  </a:tcPr>
                </a:tc>
                <a:tc>
                  <a:txBody>
                    <a:bodyPr/>
                    <a:lstStyle/>
                    <a:p>
                      <a:pPr algn="ctr">
                        <a:lnSpc>
                          <a:spcPct val="107000"/>
                        </a:lnSpc>
                        <a:spcAft>
                          <a:spcPts val="0"/>
                        </a:spcAft>
                      </a:pPr>
                      <a:endParaRPr lang="en-US" sz="1800" b="1" i="0">
                        <a:solidFill>
                          <a:schemeClr val="bg1"/>
                        </a:solidFill>
                        <a:effectLst/>
                        <a:latin typeface="Nunito" pitchFamily="2" charset="77"/>
                        <a:ea typeface="Calibri" panose="020F0502020204030204" pitchFamily="34" charset="0"/>
                        <a:cs typeface="Times New Roman" panose="02020603050405020304" pitchFamily="18" charset="0"/>
                      </a:endParaRPr>
                    </a:p>
                    <a:p>
                      <a:pPr algn="ctr">
                        <a:lnSpc>
                          <a:spcPct val="107000"/>
                        </a:lnSpc>
                        <a:spcAft>
                          <a:spcPts val="0"/>
                        </a:spcAft>
                      </a:pPr>
                      <a:r>
                        <a:rPr lang="en-US" sz="1800" b="1" i="0">
                          <a:solidFill>
                            <a:schemeClr val="bg1"/>
                          </a:solidFill>
                          <a:effectLst/>
                          <a:latin typeface="Nunito" pitchFamily="2" charset="77"/>
                          <a:ea typeface="Calibri" panose="020F0502020204030204" pitchFamily="34" charset="0"/>
                          <a:cs typeface="Times New Roman" panose="02020603050405020304" pitchFamily="18" charset="0"/>
                        </a:rPr>
                        <a:t>High Impact, High Feasibility</a:t>
                      </a:r>
                      <a:endParaRPr lang="en-AU" sz="1800" b="1" i="0">
                        <a:solidFill>
                          <a:schemeClr val="bg1"/>
                        </a:solidFill>
                        <a:effectLst/>
                        <a:latin typeface="Nunito" pitchFamily="2" charset="77"/>
                        <a:ea typeface="Calibri" panose="020F0502020204030204" pitchFamily="34" charset="0"/>
                        <a:cs typeface="Times New Roman" panose="02020603050405020304" pitchFamily="18" charset="0"/>
                      </a:endParaRPr>
                    </a:p>
                  </a:txBody>
                  <a:tcPr marL="68580" marR="68580" marT="0" marB="0">
                    <a:solidFill>
                      <a:srgbClr val="001297"/>
                    </a:solidFill>
                  </a:tcPr>
                </a:tc>
                <a:extLst>
                  <a:ext uri="{0D108BD9-81ED-4DB2-BD59-A6C34878D82A}">
                    <a16:rowId xmlns:a16="http://schemas.microsoft.com/office/drawing/2014/main" val="2653767956"/>
                  </a:ext>
                </a:extLst>
              </a:tr>
              <a:tr h="4418314">
                <a:tc>
                  <a:txBody>
                    <a:bodyPr/>
                    <a:lstStyle/>
                    <a:p>
                      <a:endParaRPr lang="en-US" sz="1600" b="0" i="0" u="none" strike="noStrike" cap="none" dirty="0">
                        <a:solidFill>
                          <a:schemeClr val="dk1"/>
                        </a:solidFill>
                        <a:effectLst/>
                        <a:latin typeface="Nunito" pitchFamily="2" charset="77"/>
                        <a:ea typeface="+mn-ea"/>
                        <a:cs typeface="+mn-cs"/>
                        <a:sym typeface="Arial"/>
                      </a:endParaRPr>
                    </a:p>
                    <a:p>
                      <a:pPr marL="285750" indent="-285750">
                        <a:spcAft>
                          <a:spcPts val="1200"/>
                        </a:spcAft>
                        <a:buFont typeface="Arial" panose="020B0604020202020204" pitchFamily="34" charset="0"/>
                        <a:buChar char="•"/>
                      </a:pPr>
                      <a:r>
                        <a:rPr lang="en-US" sz="1600" b="0" i="0" u="none" strike="noStrike" cap="none" dirty="0">
                          <a:solidFill>
                            <a:srgbClr val="001297"/>
                          </a:solidFill>
                          <a:effectLst/>
                          <a:latin typeface="Nunito" pitchFamily="2" charset="77"/>
                          <a:ea typeface="+mn-ea"/>
                          <a:cs typeface="+mn-cs"/>
                          <a:sym typeface="Arial"/>
                        </a:rPr>
                        <a:t>Minibus to the You </a:t>
                      </a:r>
                      <a:r>
                        <a:rPr lang="en-US" sz="1600" b="0" i="0" u="none" strike="noStrike" cap="none" dirty="0" err="1">
                          <a:solidFill>
                            <a:srgbClr val="001297"/>
                          </a:solidFill>
                          <a:effectLst/>
                          <a:latin typeface="Nunito" pitchFamily="2" charset="77"/>
                          <a:ea typeface="+mn-ea"/>
                          <a:cs typeface="+mn-cs"/>
                          <a:sym typeface="Arial"/>
                        </a:rPr>
                        <a:t>Yangs</a:t>
                      </a:r>
                      <a:r>
                        <a:rPr lang="en-US" sz="1600" b="0" i="0" u="none" strike="noStrike" cap="none" dirty="0">
                          <a:solidFill>
                            <a:srgbClr val="001297"/>
                          </a:solidFill>
                          <a:effectLst/>
                          <a:latin typeface="Nunito" pitchFamily="2" charset="77"/>
                          <a:ea typeface="+mn-ea"/>
                          <a:cs typeface="+mn-cs"/>
                          <a:sym typeface="Arial"/>
                        </a:rPr>
                        <a:t> during lunch for walking/running group</a:t>
                      </a:r>
                      <a:endParaRPr lang="en-AU" sz="1600" b="0" i="0" u="none" strike="noStrike" cap="none" dirty="0">
                        <a:solidFill>
                          <a:srgbClr val="001297"/>
                        </a:solidFill>
                        <a:effectLst/>
                        <a:latin typeface="Nunito" pitchFamily="2" charset="77"/>
                        <a:ea typeface="+mn-ea"/>
                        <a:cs typeface="+mn-cs"/>
                        <a:sym typeface="Arial"/>
                      </a:endParaRPr>
                    </a:p>
                    <a:p>
                      <a:pPr marL="285750" indent="-285750">
                        <a:spcAft>
                          <a:spcPts val="1200"/>
                        </a:spcAft>
                        <a:buFont typeface="Arial" panose="020B0604020202020204" pitchFamily="34" charset="0"/>
                        <a:buChar char="•"/>
                      </a:pPr>
                      <a:r>
                        <a:rPr lang="en-US" sz="1600" b="0" i="0" u="none" strike="noStrike" cap="none" dirty="0">
                          <a:solidFill>
                            <a:srgbClr val="001297"/>
                          </a:solidFill>
                          <a:effectLst/>
                          <a:latin typeface="Nunito" pitchFamily="2" charset="77"/>
                          <a:ea typeface="+mn-ea"/>
                          <a:cs typeface="+mn-cs"/>
                          <a:sym typeface="Arial"/>
                        </a:rPr>
                        <a:t>Onsite gym and shower facilities</a:t>
                      </a:r>
                      <a:endParaRPr lang="en-AU" sz="1600" b="0" i="0" u="none" strike="noStrike" cap="none" dirty="0">
                        <a:solidFill>
                          <a:srgbClr val="001297"/>
                        </a:solidFill>
                        <a:effectLst/>
                        <a:latin typeface="Nunito" pitchFamily="2" charset="77"/>
                        <a:ea typeface="+mn-ea"/>
                        <a:cs typeface="+mn-cs"/>
                        <a:sym typeface="Arial"/>
                      </a:endParaRPr>
                    </a:p>
                    <a:p>
                      <a:pPr marL="285750" indent="-285750">
                        <a:spcAft>
                          <a:spcPts val="1200"/>
                        </a:spcAft>
                        <a:buFont typeface="Arial" panose="020B0604020202020204" pitchFamily="34" charset="0"/>
                        <a:buChar char="•"/>
                      </a:pPr>
                      <a:r>
                        <a:rPr lang="en-US" sz="1600" b="0" i="0" u="none" strike="noStrike" cap="none" dirty="0">
                          <a:solidFill>
                            <a:srgbClr val="001297"/>
                          </a:solidFill>
                          <a:effectLst/>
                          <a:latin typeface="Nunito" pitchFamily="2" charset="77"/>
                          <a:ea typeface="+mn-ea"/>
                          <a:cs typeface="+mn-cs"/>
                          <a:sym typeface="Arial"/>
                        </a:rPr>
                        <a:t>Fund external activities/membership</a:t>
                      </a:r>
                      <a:r>
                        <a:rPr lang="en-AU" sz="1600" b="0" i="0" dirty="0">
                          <a:solidFill>
                            <a:srgbClr val="001297"/>
                          </a:solidFill>
                          <a:effectLst/>
                          <a:latin typeface="Nunito" pitchFamily="2" charset="77"/>
                        </a:rPr>
                        <a:t> </a:t>
                      </a:r>
                      <a:endParaRPr lang="en-US" sz="1600" b="0" i="0" dirty="0">
                        <a:solidFill>
                          <a:srgbClr val="001297"/>
                        </a:solidFill>
                        <a:latin typeface="Nunito" pitchFamily="2" charset="77"/>
                      </a:endParaRPr>
                    </a:p>
                  </a:txBody>
                  <a:tcPr>
                    <a:solidFill>
                      <a:srgbClr val="79D5E6"/>
                    </a:solidFill>
                  </a:tcPr>
                </a:tc>
                <a:tc>
                  <a:txBody>
                    <a:bodyPr/>
                    <a:lstStyle/>
                    <a:p>
                      <a:endParaRPr lang="en-US" sz="1600" b="0" i="0" u="none" strike="noStrike" cap="none" dirty="0">
                        <a:solidFill>
                          <a:schemeClr val="dk1"/>
                        </a:solidFill>
                        <a:effectLst/>
                        <a:latin typeface="Nunito" pitchFamily="2" charset="77"/>
                        <a:ea typeface="+mn-ea"/>
                        <a:cs typeface="+mn-cs"/>
                        <a:sym typeface="Arial"/>
                      </a:endParaRPr>
                    </a:p>
                    <a:p>
                      <a:pPr marL="285750" indent="-285750">
                        <a:spcAft>
                          <a:spcPts val="1200"/>
                        </a:spcAft>
                        <a:buFont typeface="Arial" panose="020B0604020202020204" pitchFamily="34" charset="0"/>
                        <a:buChar char="•"/>
                      </a:pPr>
                      <a:r>
                        <a:rPr lang="en-US" sz="1600" b="0" i="0" u="none" strike="noStrike" cap="none" dirty="0">
                          <a:solidFill>
                            <a:srgbClr val="001297"/>
                          </a:solidFill>
                          <a:effectLst/>
                          <a:latin typeface="Nunito" pitchFamily="2" charset="77"/>
                          <a:ea typeface="+mn-ea"/>
                          <a:cs typeface="+mn-cs"/>
                          <a:sym typeface="Arial"/>
                        </a:rPr>
                        <a:t>Implement walking track on the grounds </a:t>
                      </a:r>
                      <a:br>
                        <a:rPr lang="en-US" sz="1600" b="0" i="0" u="none" strike="noStrike" cap="none" dirty="0">
                          <a:solidFill>
                            <a:srgbClr val="001297"/>
                          </a:solidFill>
                          <a:effectLst/>
                          <a:latin typeface="Nunito" pitchFamily="2" charset="77"/>
                          <a:ea typeface="+mn-ea"/>
                          <a:cs typeface="+mn-cs"/>
                          <a:sym typeface="Arial"/>
                        </a:rPr>
                      </a:br>
                      <a:r>
                        <a:rPr lang="en-US" sz="1600" b="0" i="0" u="none" strike="noStrike" cap="none" dirty="0">
                          <a:solidFill>
                            <a:srgbClr val="001297"/>
                          </a:solidFill>
                          <a:effectLst/>
                          <a:latin typeface="Nunito" pitchFamily="2" charset="77"/>
                          <a:ea typeface="+mn-ea"/>
                          <a:cs typeface="+mn-cs"/>
                          <a:sym typeface="Arial"/>
                        </a:rPr>
                        <a:t>of </a:t>
                      </a:r>
                      <a:r>
                        <a:rPr lang="en-US" sz="1600" b="0" i="0" u="none" strike="noStrike" cap="none" dirty="0" err="1">
                          <a:solidFill>
                            <a:srgbClr val="001297"/>
                          </a:solidFill>
                          <a:effectLst/>
                          <a:latin typeface="Nunito" pitchFamily="2" charset="77"/>
                          <a:ea typeface="+mn-ea"/>
                          <a:cs typeface="+mn-cs"/>
                          <a:sym typeface="Arial"/>
                        </a:rPr>
                        <a:t>Cobram</a:t>
                      </a:r>
                      <a:r>
                        <a:rPr lang="en-US" sz="1600" b="0" i="0" u="none" strike="noStrike" cap="none" dirty="0">
                          <a:solidFill>
                            <a:srgbClr val="001297"/>
                          </a:solidFill>
                          <a:effectLst/>
                          <a:latin typeface="Nunito" pitchFamily="2" charset="77"/>
                          <a:ea typeface="+mn-ea"/>
                          <a:cs typeface="+mn-cs"/>
                          <a:sym typeface="Arial"/>
                        </a:rPr>
                        <a:t> Estate (CE)</a:t>
                      </a:r>
                      <a:endParaRPr lang="en-AU" sz="1600" b="0" i="0" u="none" strike="noStrike" cap="none" dirty="0">
                        <a:solidFill>
                          <a:srgbClr val="001297"/>
                        </a:solidFill>
                        <a:effectLst/>
                        <a:latin typeface="Nunito" pitchFamily="2" charset="77"/>
                        <a:ea typeface="+mn-ea"/>
                        <a:cs typeface="+mn-cs"/>
                        <a:sym typeface="Arial"/>
                      </a:endParaRPr>
                    </a:p>
                    <a:p>
                      <a:pPr marL="285750" indent="-285750">
                        <a:spcAft>
                          <a:spcPts val="1200"/>
                        </a:spcAft>
                        <a:buFont typeface="Arial" panose="020B0604020202020204" pitchFamily="34" charset="0"/>
                        <a:buChar char="•"/>
                      </a:pPr>
                      <a:r>
                        <a:rPr lang="en-US" sz="1600" b="0" i="0" u="none" strike="noStrike" cap="none" dirty="0">
                          <a:solidFill>
                            <a:srgbClr val="001297"/>
                          </a:solidFill>
                          <a:effectLst/>
                          <a:latin typeface="Nunito" pitchFamily="2" charset="77"/>
                          <a:ea typeface="+mn-ea"/>
                          <a:cs typeface="+mn-cs"/>
                          <a:sym typeface="Arial"/>
                        </a:rPr>
                        <a:t>Onsite exercise classes e.g. Pilates, </a:t>
                      </a:r>
                      <a:br>
                        <a:rPr lang="en-US" sz="1600" b="0" i="0" u="none" strike="noStrike" cap="none" dirty="0">
                          <a:solidFill>
                            <a:srgbClr val="001297"/>
                          </a:solidFill>
                          <a:effectLst/>
                          <a:latin typeface="Nunito" pitchFamily="2" charset="77"/>
                          <a:ea typeface="+mn-ea"/>
                          <a:cs typeface="+mn-cs"/>
                          <a:sym typeface="Arial"/>
                        </a:rPr>
                      </a:br>
                      <a:r>
                        <a:rPr lang="en-US" sz="1600" b="0" i="0" u="none" strike="noStrike" cap="none" dirty="0">
                          <a:solidFill>
                            <a:srgbClr val="001297"/>
                          </a:solidFill>
                          <a:effectLst/>
                          <a:latin typeface="Nunito" pitchFamily="2" charset="77"/>
                          <a:ea typeface="+mn-ea"/>
                          <a:cs typeface="+mn-cs"/>
                          <a:sym typeface="Arial"/>
                        </a:rPr>
                        <a:t>Personal trainer</a:t>
                      </a:r>
                      <a:endParaRPr lang="en-AU" sz="1600" b="0" i="0" u="none" strike="noStrike" cap="none" dirty="0">
                        <a:solidFill>
                          <a:srgbClr val="001297"/>
                        </a:solidFill>
                        <a:effectLst/>
                        <a:latin typeface="Nunito" pitchFamily="2" charset="77"/>
                        <a:ea typeface="+mn-ea"/>
                        <a:cs typeface="+mn-cs"/>
                        <a:sym typeface="Arial"/>
                      </a:endParaRPr>
                    </a:p>
                    <a:p>
                      <a:pPr marL="285750" indent="-285750">
                        <a:spcAft>
                          <a:spcPts val="1200"/>
                        </a:spcAft>
                        <a:buFont typeface="Arial" panose="020B0604020202020204" pitchFamily="34" charset="0"/>
                        <a:buChar char="•"/>
                      </a:pPr>
                      <a:r>
                        <a:rPr lang="en-US" sz="1600" b="0" i="0" u="none" strike="noStrike" cap="none" dirty="0">
                          <a:solidFill>
                            <a:srgbClr val="001297"/>
                          </a:solidFill>
                          <a:effectLst/>
                          <a:latin typeface="Nunito" pitchFamily="2" charset="77"/>
                          <a:ea typeface="+mn-ea"/>
                          <a:cs typeface="+mn-cs"/>
                          <a:sym typeface="Arial"/>
                        </a:rPr>
                        <a:t>More flexibility with working and </a:t>
                      </a:r>
                      <a:br>
                        <a:rPr lang="en-US" sz="1600" b="0" i="0" u="none" strike="noStrike" cap="none" dirty="0">
                          <a:solidFill>
                            <a:srgbClr val="001297"/>
                          </a:solidFill>
                          <a:effectLst/>
                          <a:latin typeface="Nunito" pitchFamily="2" charset="77"/>
                          <a:ea typeface="+mn-ea"/>
                          <a:cs typeface="+mn-cs"/>
                          <a:sym typeface="Arial"/>
                        </a:rPr>
                      </a:br>
                      <a:r>
                        <a:rPr lang="en-US" sz="1600" b="0" i="0" u="none" strike="noStrike" cap="none" dirty="0">
                          <a:solidFill>
                            <a:srgbClr val="001297"/>
                          </a:solidFill>
                          <a:effectLst/>
                          <a:latin typeface="Nunito" pitchFamily="2" charset="77"/>
                          <a:ea typeface="+mn-ea"/>
                          <a:cs typeface="+mn-cs"/>
                          <a:sym typeface="Arial"/>
                        </a:rPr>
                        <a:t>meeting times</a:t>
                      </a:r>
                      <a:endParaRPr lang="en-AU" sz="1600" b="0" i="0" u="none" strike="noStrike" cap="none" dirty="0">
                        <a:solidFill>
                          <a:srgbClr val="001297"/>
                        </a:solidFill>
                        <a:effectLst/>
                        <a:latin typeface="Nunito" pitchFamily="2" charset="77"/>
                        <a:ea typeface="+mn-ea"/>
                        <a:cs typeface="+mn-cs"/>
                        <a:sym typeface="Arial"/>
                      </a:endParaRPr>
                    </a:p>
                    <a:p>
                      <a:pPr marL="285750" indent="-285750">
                        <a:spcAft>
                          <a:spcPts val="1200"/>
                        </a:spcAft>
                        <a:buFont typeface="Arial" panose="020B0604020202020204" pitchFamily="34" charset="0"/>
                        <a:buChar char="•"/>
                      </a:pPr>
                      <a:r>
                        <a:rPr lang="en-US" sz="1600" b="0" i="0" u="none" strike="noStrike" cap="none" dirty="0">
                          <a:solidFill>
                            <a:srgbClr val="001297"/>
                          </a:solidFill>
                          <a:effectLst/>
                          <a:latin typeface="Nunito" pitchFamily="2" charset="77"/>
                          <a:ea typeface="+mn-ea"/>
                          <a:cs typeface="+mn-cs"/>
                          <a:sym typeface="Arial"/>
                        </a:rPr>
                        <a:t>Reminders/set 5 minute activity breaks </a:t>
                      </a:r>
                      <a:br>
                        <a:rPr lang="en-US" sz="1600" b="0" i="0" u="none" strike="noStrike" cap="none" dirty="0">
                          <a:solidFill>
                            <a:srgbClr val="001297"/>
                          </a:solidFill>
                          <a:effectLst/>
                          <a:latin typeface="Nunito" pitchFamily="2" charset="77"/>
                          <a:ea typeface="+mn-ea"/>
                          <a:cs typeface="+mn-cs"/>
                          <a:sym typeface="Arial"/>
                        </a:rPr>
                      </a:br>
                      <a:r>
                        <a:rPr lang="en-US" sz="1600" b="0" i="0" u="none" strike="noStrike" cap="none" dirty="0">
                          <a:solidFill>
                            <a:srgbClr val="001297"/>
                          </a:solidFill>
                          <a:effectLst/>
                          <a:latin typeface="Nunito" pitchFamily="2" charset="77"/>
                          <a:ea typeface="+mn-ea"/>
                          <a:cs typeface="+mn-cs"/>
                          <a:sym typeface="Arial"/>
                        </a:rPr>
                        <a:t>to move or stretch throughout work day</a:t>
                      </a:r>
                      <a:endParaRPr lang="en-AU" sz="1600" b="0" i="0" u="none" strike="noStrike" cap="none" dirty="0">
                        <a:solidFill>
                          <a:srgbClr val="001297"/>
                        </a:solidFill>
                        <a:effectLst/>
                        <a:latin typeface="Nunito" pitchFamily="2" charset="77"/>
                        <a:ea typeface="+mn-ea"/>
                        <a:cs typeface="+mn-cs"/>
                        <a:sym typeface="Arial"/>
                      </a:endParaRPr>
                    </a:p>
                    <a:p>
                      <a:pPr marL="285750" indent="-285750">
                        <a:spcAft>
                          <a:spcPts val="1200"/>
                        </a:spcAft>
                        <a:buFont typeface="Arial" panose="020B0604020202020204" pitchFamily="34" charset="0"/>
                        <a:buChar char="•"/>
                      </a:pPr>
                      <a:r>
                        <a:rPr lang="en-US" sz="1600" b="0" i="0" u="none" strike="noStrike" cap="none" dirty="0">
                          <a:solidFill>
                            <a:srgbClr val="001297"/>
                          </a:solidFill>
                          <a:effectLst/>
                          <a:latin typeface="Nunito" pitchFamily="2" charset="77"/>
                          <a:ea typeface="+mn-ea"/>
                          <a:cs typeface="+mn-cs"/>
                          <a:sym typeface="Arial"/>
                        </a:rPr>
                        <a:t>Health tips from existing CE health professionals e.g. dietitians</a:t>
                      </a:r>
                      <a:endParaRPr lang="en-AU" sz="1600" b="0" i="0" u="none" strike="noStrike" cap="none" dirty="0">
                        <a:solidFill>
                          <a:srgbClr val="001297"/>
                        </a:solidFill>
                        <a:effectLst/>
                        <a:latin typeface="Nunito" pitchFamily="2" charset="77"/>
                        <a:ea typeface="+mn-ea"/>
                        <a:cs typeface="+mn-cs"/>
                        <a:sym typeface="Arial"/>
                      </a:endParaRPr>
                    </a:p>
                    <a:p>
                      <a:pPr marL="285750" indent="-285750">
                        <a:spcAft>
                          <a:spcPts val="1200"/>
                        </a:spcAft>
                        <a:buFont typeface="Arial" panose="020B0604020202020204" pitchFamily="34" charset="0"/>
                        <a:buChar char="•"/>
                      </a:pPr>
                      <a:r>
                        <a:rPr lang="en-US" sz="1600" b="0" i="0" u="none" strike="noStrike" cap="none" dirty="0">
                          <a:solidFill>
                            <a:srgbClr val="001297"/>
                          </a:solidFill>
                          <a:effectLst/>
                          <a:latin typeface="Nunito" pitchFamily="2" charset="77"/>
                          <a:ea typeface="+mn-ea"/>
                          <a:cs typeface="+mn-cs"/>
                          <a:sym typeface="Arial"/>
                        </a:rPr>
                        <a:t>Team building activities e.g. sports day</a:t>
                      </a:r>
                      <a:endParaRPr lang="en-AU" sz="1600" b="0" i="0" u="none" strike="noStrike" cap="none" dirty="0">
                        <a:solidFill>
                          <a:srgbClr val="001297"/>
                        </a:solidFill>
                        <a:effectLst/>
                        <a:latin typeface="Nunito" pitchFamily="2" charset="77"/>
                        <a:ea typeface="+mn-ea"/>
                        <a:cs typeface="+mn-cs"/>
                        <a:sym typeface="Arial"/>
                      </a:endParaRPr>
                    </a:p>
                  </a:txBody>
                  <a:tcPr>
                    <a:solidFill>
                      <a:srgbClr val="79D5E6"/>
                    </a:solidFill>
                  </a:tcPr>
                </a:tc>
                <a:extLst>
                  <a:ext uri="{0D108BD9-81ED-4DB2-BD59-A6C34878D82A}">
                    <a16:rowId xmlns:a16="http://schemas.microsoft.com/office/drawing/2014/main" val="1023187620"/>
                  </a:ext>
                </a:extLst>
              </a:tr>
            </a:tbl>
          </a:graphicData>
        </a:graphic>
      </p:graphicFrame>
      <p:pic>
        <p:nvPicPr>
          <p:cNvPr id="5" name="Picture 4">
            <a:extLst>
              <a:ext uri="{FF2B5EF4-FFF2-40B4-BE49-F238E27FC236}">
                <a16:creationId xmlns:a16="http://schemas.microsoft.com/office/drawing/2014/main" id="{59FFCA3D-AAF0-3A0B-0B10-37FE988568C8}"/>
              </a:ext>
            </a:extLst>
          </p:cNvPr>
          <p:cNvPicPr>
            <a:picLocks noChangeAspect="1"/>
          </p:cNvPicPr>
          <p:nvPr/>
        </p:nvPicPr>
        <p:blipFill>
          <a:blip r:embed="rId2"/>
          <a:stretch>
            <a:fillRect/>
          </a:stretch>
        </p:blipFill>
        <p:spPr>
          <a:xfrm>
            <a:off x="11223448" y="214009"/>
            <a:ext cx="2468880" cy="6858000"/>
          </a:xfrm>
          <a:prstGeom prst="rect">
            <a:avLst/>
          </a:prstGeom>
        </p:spPr>
      </p:pic>
      <p:pic>
        <p:nvPicPr>
          <p:cNvPr id="7" name="Picture 6">
            <a:extLst>
              <a:ext uri="{FF2B5EF4-FFF2-40B4-BE49-F238E27FC236}">
                <a16:creationId xmlns:a16="http://schemas.microsoft.com/office/drawing/2014/main" id="{14A3770E-3600-8D7A-FBA6-E4ADB8ACFD07}"/>
              </a:ext>
            </a:extLst>
          </p:cNvPr>
          <p:cNvPicPr>
            <a:picLocks noChangeAspect="1"/>
          </p:cNvPicPr>
          <p:nvPr/>
        </p:nvPicPr>
        <p:blipFill>
          <a:blip r:embed="rId3"/>
          <a:stretch>
            <a:fillRect/>
          </a:stretch>
        </p:blipFill>
        <p:spPr>
          <a:xfrm>
            <a:off x="-1562764" y="0"/>
            <a:ext cx="2531314" cy="6858000"/>
          </a:xfrm>
          <a:prstGeom prst="rect">
            <a:avLst/>
          </a:prstGeom>
        </p:spPr>
      </p:pic>
    </p:spTree>
    <p:extLst>
      <p:ext uri="{BB962C8B-B14F-4D97-AF65-F5344CB8AC3E}">
        <p14:creationId xmlns:p14="http://schemas.microsoft.com/office/powerpoint/2010/main" val="250148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9;p4" descr="Rectangle 1">
            <a:extLst>
              <a:ext uri="{FF2B5EF4-FFF2-40B4-BE49-F238E27FC236}">
                <a16:creationId xmlns:a16="http://schemas.microsoft.com/office/drawing/2014/main" id="{5A944F6C-01B2-CE59-643D-416B76012E8F}"/>
              </a:ext>
            </a:extLst>
          </p:cNvPr>
          <p:cNvSpPr/>
          <p:nvPr/>
        </p:nvSpPr>
        <p:spPr>
          <a:xfrm>
            <a:off x="1285130" y="620702"/>
            <a:ext cx="9621738" cy="461624"/>
          </a:xfrm>
          <a:prstGeom prst="rect">
            <a:avLst/>
          </a:prstGeom>
          <a:noFill/>
          <a:ln>
            <a:noFill/>
          </a:ln>
        </p:spPr>
        <p:txBody>
          <a:bodyPr spcFirstLastPara="1" wrap="square" lIns="45700" tIns="45700" rIns="45700" bIns="45700" numCol="1" anchor="t" anchorCtr="0">
            <a:spAutoFit/>
          </a:bodyPr>
          <a:lstStyle/>
          <a:p>
            <a:pPr marL="0" marR="0" lvl="0" indent="0" algn="ctr" rtl="0">
              <a:lnSpc>
                <a:spcPct val="100000"/>
              </a:lnSpc>
              <a:spcBef>
                <a:spcPts val="0"/>
              </a:spcBef>
              <a:spcAft>
                <a:spcPts val="0"/>
              </a:spcAft>
              <a:buClr>
                <a:srgbClr val="001297"/>
              </a:buClr>
              <a:buSzPts val="1800"/>
              <a:buFont typeface="Nunito"/>
              <a:buNone/>
            </a:pPr>
            <a:r>
              <a:rPr lang="en-US" sz="2400" u="none" strike="noStrike" cap="none">
                <a:solidFill>
                  <a:srgbClr val="008BFF"/>
                </a:solidFill>
                <a:latin typeface="Oswald Medium" pitchFamily="2" charset="77"/>
                <a:ea typeface="Nunito"/>
                <a:cs typeface="Nunito"/>
                <a:sym typeface="Nunito"/>
              </a:rPr>
              <a:t>PRIORITISED ACTION IDEAS TO INCREASE PHYSICAL ACTIVITY: SUMMARY</a:t>
            </a:r>
          </a:p>
        </p:txBody>
      </p:sp>
      <p:graphicFrame>
        <p:nvGraphicFramePr>
          <p:cNvPr id="2" name="Table 3">
            <a:extLst>
              <a:ext uri="{FF2B5EF4-FFF2-40B4-BE49-F238E27FC236}">
                <a16:creationId xmlns:a16="http://schemas.microsoft.com/office/drawing/2014/main" id="{865D40E5-4871-D5AF-976F-5E2F8738D8C6}"/>
              </a:ext>
            </a:extLst>
          </p:cNvPr>
          <p:cNvGraphicFramePr>
            <a:graphicFrameLocks noGrp="1"/>
          </p:cNvGraphicFramePr>
          <p:nvPr>
            <p:extLst>
              <p:ext uri="{D42A27DB-BD31-4B8C-83A1-F6EECF244321}">
                <p14:modId xmlns:p14="http://schemas.microsoft.com/office/powerpoint/2010/main" val="2934021203"/>
              </p:ext>
            </p:extLst>
          </p:nvPr>
        </p:nvGraphicFramePr>
        <p:xfrm>
          <a:off x="1285130" y="1322962"/>
          <a:ext cx="9621738" cy="5138161"/>
        </p:xfrm>
        <a:graphic>
          <a:graphicData uri="http://schemas.openxmlformats.org/drawingml/2006/table">
            <a:tbl>
              <a:tblPr firstRow="1" bandRow="1">
                <a:tableStyleId>{5C22544A-7EE6-4342-B048-85BDC9FD1C3A}</a:tableStyleId>
              </a:tblPr>
              <a:tblGrid>
                <a:gridCol w="4810869">
                  <a:extLst>
                    <a:ext uri="{9D8B030D-6E8A-4147-A177-3AD203B41FA5}">
                      <a16:colId xmlns:a16="http://schemas.microsoft.com/office/drawing/2014/main" val="1784089350"/>
                    </a:ext>
                  </a:extLst>
                </a:gridCol>
                <a:gridCol w="4810869">
                  <a:extLst>
                    <a:ext uri="{9D8B030D-6E8A-4147-A177-3AD203B41FA5}">
                      <a16:colId xmlns:a16="http://schemas.microsoft.com/office/drawing/2014/main" val="1304399510"/>
                    </a:ext>
                  </a:extLst>
                </a:gridCol>
              </a:tblGrid>
              <a:tr h="719847">
                <a:tc>
                  <a:txBody>
                    <a:bodyPr/>
                    <a:lstStyle/>
                    <a:p>
                      <a:pPr algn="ctr">
                        <a:lnSpc>
                          <a:spcPct val="107000"/>
                        </a:lnSpc>
                        <a:spcBef>
                          <a:spcPts val="1200"/>
                        </a:spcBef>
                        <a:spcAft>
                          <a:spcPts val="0"/>
                        </a:spcAft>
                      </a:pPr>
                      <a:endParaRPr lang="en-US" sz="1800" b="1" i="0">
                        <a:solidFill>
                          <a:schemeClr val="bg1"/>
                        </a:solidFill>
                        <a:effectLst/>
                        <a:latin typeface="Nunito" pitchFamily="2" charset="77"/>
                        <a:ea typeface="Calibri" panose="020F0502020204030204" pitchFamily="34" charset="0"/>
                        <a:cs typeface="Times New Roman" panose="02020603050405020304" pitchFamily="18" charset="0"/>
                      </a:endParaRPr>
                    </a:p>
                    <a:p>
                      <a:pPr algn="ctr">
                        <a:lnSpc>
                          <a:spcPct val="107000"/>
                        </a:lnSpc>
                        <a:spcBef>
                          <a:spcPts val="0"/>
                        </a:spcBef>
                        <a:spcAft>
                          <a:spcPts val="0"/>
                        </a:spcAft>
                      </a:pPr>
                      <a:r>
                        <a:rPr lang="en-US" sz="1800" b="1" i="0">
                          <a:solidFill>
                            <a:schemeClr val="bg1"/>
                          </a:solidFill>
                          <a:effectLst/>
                          <a:latin typeface="Nunito" pitchFamily="2" charset="77"/>
                          <a:ea typeface="Calibri" panose="020F0502020204030204" pitchFamily="34" charset="0"/>
                          <a:cs typeface="Times New Roman" panose="02020603050405020304" pitchFamily="18" charset="0"/>
                        </a:rPr>
                        <a:t>Low Impact, Low Feasibility</a:t>
                      </a:r>
                      <a:endParaRPr lang="en-AU" sz="1800" b="1" i="0">
                        <a:solidFill>
                          <a:schemeClr val="bg1"/>
                        </a:solidFill>
                        <a:effectLst/>
                        <a:latin typeface="Nunito" pitchFamily="2" charset="77"/>
                        <a:ea typeface="Calibri" panose="020F0502020204030204" pitchFamily="34" charset="0"/>
                        <a:cs typeface="Times New Roman" panose="02020603050405020304" pitchFamily="18" charset="0"/>
                      </a:endParaRPr>
                    </a:p>
                  </a:txBody>
                  <a:tcPr marL="68580" marR="68580" marT="0" marB="0">
                    <a:solidFill>
                      <a:srgbClr val="001297"/>
                    </a:solidFill>
                  </a:tcPr>
                </a:tc>
                <a:tc>
                  <a:txBody>
                    <a:bodyPr/>
                    <a:lstStyle/>
                    <a:p>
                      <a:pPr algn="ctr">
                        <a:lnSpc>
                          <a:spcPct val="107000"/>
                        </a:lnSpc>
                        <a:spcAft>
                          <a:spcPts val="0"/>
                        </a:spcAft>
                      </a:pPr>
                      <a:endParaRPr lang="en-US" sz="1800" b="1" i="0">
                        <a:solidFill>
                          <a:schemeClr val="bg1"/>
                        </a:solidFill>
                        <a:effectLst/>
                        <a:latin typeface="Nunito" pitchFamily="2" charset="77"/>
                        <a:ea typeface="Calibri" panose="020F0502020204030204" pitchFamily="34" charset="0"/>
                        <a:cs typeface="Times New Roman" panose="02020603050405020304" pitchFamily="18" charset="0"/>
                      </a:endParaRPr>
                    </a:p>
                    <a:p>
                      <a:pPr algn="ctr">
                        <a:lnSpc>
                          <a:spcPct val="107000"/>
                        </a:lnSpc>
                        <a:spcAft>
                          <a:spcPts val="0"/>
                        </a:spcAft>
                      </a:pPr>
                      <a:r>
                        <a:rPr lang="en-US" sz="1800" b="1" i="0">
                          <a:solidFill>
                            <a:schemeClr val="bg1"/>
                          </a:solidFill>
                          <a:effectLst/>
                          <a:latin typeface="Nunito" pitchFamily="2" charset="77"/>
                          <a:ea typeface="Calibri" panose="020F0502020204030204" pitchFamily="34" charset="0"/>
                          <a:cs typeface="Times New Roman" panose="02020603050405020304" pitchFamily="18" charset="0"/>
                        </a:rPr>
                        <a:t>Low Impact, High Feasibility</a:t>
                      </a:r>
                      <a:endParaRPr lang="en-AU" sz="1800" b="1" i="0">
                        <a:solidFill>
                          <a:schemeClr val="bg1"/>
                        </a:solidFill>
                        <a:effectLst/>
                        <a:latin typeface="Nunito" pitchFamily="2" charset="77"/>
                        <a:ea typeface="Calibri" panose="020F0502020204030204" pitchFamily="34" charset="0"/>
                        <a:cs typeface="Times New Roman" panose="02020603050405020304" pitchFamily="18" charset="0"/>
                      </a:endParaRPr>
                    </a:p>
                  </a:txBody>
                  <a:tcPr marL="68580" marR="68580" marT="0" marB="0">
                    <a:solidFill>
                      <a:srgbClr val="001297"/>
                    </a:solidFill>
                  </a:tcPr>
                </a:tc>
                <a:extLst>
                  <a:ext uri="{0D108BD9-81ED-4DB2-BD59-A6C34878D82A}">
                    <a16:rowId xmlns:a16="http://schemas.microsoft.com/office/drawing/2014/main" val="2653767956"/>
                  </a:ext>
                </a:extLst>
              </a:tr>
              <a:tr h="4418314">
                <a:tc>
                  <a:txBody>
                    <a:bodyPr/>
                    <a:lstStyle/>
                    <a:p>
                      <a:endParaRPr lang="en-US" sz="1600" b="0" i="0" u="none" strike="noStrike" cap="none" dirty="0">
                        <a:solidFill>
                          <a:schemeClr val="dk1"/>
                        </a:solidFill>
                        <a:effectLst/>
                        <a:latin typeface="Nunito" pitchFamily="2" charset="77"/>
                        <a:ea typeface="+mn-ea"/>
                        <a:cs typeface="+mn-cs"/>
                        <a:sym typeface="Arial"/>
                      </a:endParaRPr>
                    </a:p>
                    <a:p>
                      <a:pPr marL="285750" indent="-285750">
                        <a:spcAft>
                          <a:spcPts val="1200"/>
                        </a:spcAft>
                        <a:buFont typeface="Arial" panose="020B0604020202020204" pitchFamily="34" charset="0"/>
                        <a:buChar char="•"/>
                      </a:pPr>
                      <a:r>
                        <a:rPr lang="en-US" sz="1600" b="0" i="0" u="none" strike="noStrike" cap="none" dirty="0">
                          <a:solidFill>
                            <a:srgbClr val="001297"/>
                          </a:solidFill>
                          <a:effectLst/>
                          <a:latin typeface="Nunito" pitchFamily="2" charset="77"/>
                          <a:ea typeface="+mn-ea"/>
                          <a:cs typeface="+mn-cs"/>
                          <a:sym typeface="Arial"/>
                        </a:rPr>
                        <a:t>Onsite massage</a:t>
                      </a:r>
                    </a:p>
                    <a:p>
                      <a:pPr marL="285750" indent="-285750">
                        <a:spcAft>
                          <a:spcPts val="1200"/>
                        </a:spcAft>
                        <a:buFont typeface="Arial" panose="020B0604020202020204" pitchFamily="34" charset="0"/>
                        <a:buChar char="•"/>
                      </a:pPr>
                      <a:r>
                        <a:rPr lang="en-US" sz="1600" b="0" i="0" u="none" strike="noStrike" cap="none" dirty="0" err="1">
                          <a:solidFill>
                            <a:srgbClr val="001297"/>
                          </a:solidFill>
                          <a:effectLst/>
                          <a:latin typeface="Nunito" pitchFamily="2" charset="77"/>
                          <a:ea typeface="+mn-ea"/>
                          <a:cs typeface="+mn-cs"/>
                          <a:sym typeface="Arial"/>
                        </a:rPr>
                        <a:t>Subsidised</a:t>
                      </a:r>
                      <a:r>
                        <a:rPr lang="en-US" sz="1600" b="0" i="0" u="none" strike="noStrike" cap="none" dirty="0">
                          <a:solidFill>
                            <a:srgbClr val="001297"/>
                          </a:solidFill>
                          <a:effectLst/>
                          <a:latin typeface="Nunito" pitchFamily="2" charset="77"/>
                          <a:ea typeface="+mn-ea"/>
                          <a:cs typeface="+mn-cs"/>
                          <a:sym typeface="Arial"/>
                        </a:rPr>
                        <a:t> massage therapy</a:t>
                      </a:r>
                    </a:p>
                    <a:p>
                      <a:pPr marL="285750" indent="-285750">
                        <a:spcAft>
                          <a:spcPts val="1200"/>
                        </a:spcAft>
                        <a:buFont typeface="Arial" panose="020B0604020202020204" pitchFamily="34" charset="0"/>
                        <a:buChar char="•"/>
                      </a:pPr>
                      <a:r>
                        <a:rPr lang="en-US" sz="1600" b="0" i="0" u="none" strike="noStrike" cap="none" dirty="0">
                          <a:solidFill>
                            <a:srgbClr val="001297"/>
                          </a:solidFill>
                          <a:effectLst/>
                          <a:latin typeface="Nunito" pitchFamily="2" charset="77"/>
                          <a:ea typeface="+mn-ea"/>
                          <a:cs typeface="+mn-cs"/>
                          <a:sym typeface="Arial"/>
                        </a:rPr>
                        <a:t>A relaxation room</a:t>
                      </a:r>
                    </a:p>
                  </a:txBody>
                  <a:tcPr>
                    <a:solidFill>
                      <a:srgbClr val="79D5E6"/>
                    </a:solidFill>
                  </a:tcPr>
                </a:tc>
                <a:tc>
                  <a:txBody>
                    <a:bodyPr/>
                    <a:lstStyle/>
                    <a:p>
                      <a:endParaRPr lang="en-US" sz="1600" b="0" i="0" u="none" strike="noStrike" cap="none" dirty="0">
                        <a:solidFill>
                          <a:schemeClr val="dk1"/>
                        </a:solidFill>
                        <a:effectLst/>
                        <a:latin typeface="Nunito" pitchFamily="2" charset="77"/>
                        <a:ea typeface="+mn-ea"/>
                        <a:cs typeface="+mn-cs"/>
                        <a:sym typeface="Arial"/>
                      </a:endParaRPr>
                    </a:p>
                    <a:p>
                      <a:pPr marL="285750" indent="-285750">
                        <a:spcAft>
                          <a:spcPts val="1200"/>
                        </a:spcAft>
                        <a:buFont typeface="Arial" panose="020B0604020202020204" pitchFamily="34" charset="0"/>
                        <a:buChar char="•"/>
                      </a:pPr>
                      <a:r>
                        <a:rPr lang="en-US" sz="1600" b="0" i="0" u="none" strike="noStrike" cap="none" dirty="0">
                          <a:solidFill>
                            <a:srgbClr val="001297"/>
                          </a:solidFill>
                          <a:effectLst/>
                          <a:latin typeface="Nunito" pitchFamily="2" charset="77"/>
                          <a:ea typeface="+mn-ea"/>
                          <a:cs typeface="+mn-cs"/>
                          <a:sym typeface="Arial"/>
                        </a:rPr>
                        <a:t>Time management course</a:t>
                      </a:r>
                      <a:endParaRPr lang="en-AU" sz="1600" b="0" i="0" u="none" strike="noStrike" cap="none" dirty="0">
                        <a:solidFill>
                          <a:srgbClr val="001297"/>
                        </a:solidFill>
                        <a:effectLst/>
                        <a:latin typeface="Nunito" pitchFamily="2" charset="77"/>
                        <a:ea typeface="+mn-ea"/>
                        <a:cs typeface="+mn-cs"/>
                        <a:sym typeface="Arial"/>
                      </a:endParaRPr>
                    </a:p>
                  </a:txBody>
                  <a:tcPr>
                    <a:solidFill>
                      <a:srgbClr val="79D5E6"/>
                    </a:solidFill>
                  </a:tcPr>
                </a:tc>
                <a:extLst>
                  <a:ext uri="{0D108BD9-81ED-4DB2-BD59-A6C34878D82A}">
                    <a16:rowId xmlns:a16="http://schemas.microsoft.com/office/drawing/2014/main" val="1023187620"/>
                  </a:ext>
                </a:extLst>
              </a:tr>
            </a:tbl>
          </a:graphicData>
        </a:graphic>
      </p:graphicFrame>
      <p:pic>
        <p:nvPicPr>
          <p:cNvPr id="4" name="Picture 3">
            <a:extLst>
              <a:ext uri="{FF2B5EF4-FFF2-40B4-BE49-F238E27FC236}">
                <a16:creationId xmlns:a16="http://schemas.microsoft.com/office/drawing/2014/main" id="{8DF2514C-1DE2-42DB-C5DC-3E9341C72413}"/>
              </a:ext>
            </a:extLst>
          </p:cNvPr>
          <p:cNvPicPr>
            <a:picLocks noChangeAspect="1"/>
          </p:cNvPicPr>
          <p:nvPr/>
        </p:nvPicPr>
        <p:blipFill>
          <a:blip r:embed="rId2"/>
          <a:stretch>
            <a:fillRect/>
          </a:stretch>
        </p:blipFill>
        <p:spPr>
          <a:xfrm>
            <a:off x="11223448" y="214009"/>
            <a:ext cx="2468880" cy="6858000"/>
          </a:xfrm>
          <a:prstGeom prst="rect">
            <a:avLst/>
          </a:prstGeom>
        </p:spPr>
      </p:pic>
      <p:pic>
        <p:nvPicPr>
          <p:cNvPr id="5" name="Picture 4">
            <a:extLst>
              <a:ext uri="{FF2B5EF4-FFF2-40B4-BE49-F238E27FC236}">
                <a16:creationId xmlns:a16="http://schemas.microsoft.com/office/drawing/2014/main" id="{8EAA73BB-8372-B295-AA65-CE849D4034CB}"/>
              </a:ext>
            </a:extLst>
          </p:cNvPr>
          <p:cNvPicPr>
            <a:picLocks noChangeAspect="1"/>
          </p:cNvPicPr>
          <p:nvPr/>
        </p:nvPicPr>
        <p:blipFill>
          <a:blip r:embed="rId3"/>
          <a:stretch>
            <a:fillRect/>
          </a:stretch>
        </p:blipFill>
        <p:spPr>
          <a:xfrm>
            <a:off x="-1562764" y="0"/>
            <a:ext cx="2531314" cy="6858000"/>
          </a:xfrm>
          <a:prstGeom prst="rect">
            <a:avLst/>
          </a:prstGeom>
        </p:spPr>
      </p:pic>
    </p:spTree>
    <p:extLst>
      <p:ext uri="{BB962C8B-B14F-4D97-AF65-F5344CB8AC3E}">
        <p14:creationId xmlns:p14="http://schemas.microsoft.com/office/powerpoint/2010/main" val="2528673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9;p4" descr="Rectangle 1">
            <a:extLst>
              <a:ext uri="{FF2B5EF4-FFF2-40B4-BE49-F238E27FC236}">
                <a16:creationId xmlns:a16="http://schemas.microsoft.com/office/drawing/2014/main" id="{5A944F6C-01B2-CE59-643D-416B76012E8F}"/>
              </a:ext>
            </a:extLst>
          </p:cNvPr>
          <p:cNvSpPr/>
          <p:nvPr/>
        </p:nvSpPr>
        <p:spPr>
          <a:xfrm>
            <a:off x="1285130" y="620702"/>
            <a:ext cx="9621738" cy="461624"/>
          </a:xfrm>
          <a:prstGeom prst="rect">
            <a:avLst/>
          </a:prstGeom>
          <a:noFill/>
          <a:ln>
            <a:noFill/>
          </a:ln>
        </p:spPr>
        <p:txBody>
          <a:bodyPr spcFirstLastPara="1" wrap="square" lIns="45700" tIns="45700" rIns="45700" bIns="45700" numCol="1" anchor="t" anchorCtr="0">
            <a:spAutoFit/>
          </a:bodyPr>
          <a:lstStyle/>
          <a:p>
            <a:pPr marL="0" marR="0" lvl="0" indent="0" algn="ctr" rtl="0">
              <a:lnSpc>
                <a:spcPct val="100000"/>
              </a:lnSpc>
              <a:spcBef>
                <a:spcPts val="0"/>
              </a:spcBef>
              <a:spcAft>
                <a:spcPts val="0"/>
              </a:spcAft>
              <a:buClr>
                <a:srgbClr val="001297"/>
              </a:buClr>
              <a:buSzPts val="1800"/>
              <a:buFont typeface="Nunito"/>
              <a:buNone/>
            </a:pPr>
            <a:r>
              <a:rPr lang="en-US" sz="2400" u="none" strike="noStrike" cap="none">
                <a:solidFill>
                  <a:srgbClr val="008BFF"/>
                </a:solidFill>
                <a:latin typeface="Oswald Medium" pitchFamily="2" charset="77"/>
                <a:ea typeface="Nunito"/>
                <a:cs typeface="Nunito"/>
                <a:sym typeface="Nunito"/>
              </a:rPr>
              <a:t>ACTION IDEAS: HIGH IMPACT, HIGH FEASIBILITY</a:t>
            </a:r>
          </a:p>
        </p:txBody>
      </p:sp>
      <p:graphicFrame>
        <p:nvGraphicFramePr>
          <p:cNvPr id="2" name="Table 3">
            <a:extLst>
              <a:ext uri="{FF2B5EF4-FFF2-40B4-BE49-F238E27FC236}">
                <a16:creationId xmlns:a16="http://schemas.microsoft.com/office/drawing/2014/main" id="{865D40E5-4871-D5AF-976F-5E2F8738D8C6}"/>
              </a:ext>
            </a:extLst>
          </p:cNvPr>
          <p:cNvGraphicFramePr>
            <a:graphicFrameLocks noGrp="1"/>
          </p:cNvGraphicFramePr>
          <p:nvPr>
            <p:extLst>
              <p:ext uri="{D42A27DB-BD31-4B8C-83A1-F6EECF244321}">
                <p14:modId xmlns:p14="http://schemas.microsoft.com/office/powerpoint/2010/main" val="702422601"/>
              </p:ext>
            </p:extLst>
          </p:nvPr>
        </p:nvGraphicFramePr>
        <p:xfrm>
          <a:off x="1285130" y="1296331"/>
          <a:ext cx="9621738" cy="4059066"/>
        </p:xfrm>
        <a:graphic>
          <a:graphicData uri="http://schemas.openxmlformats.org/drawingml/2006/table">
            <a:tbl>
              <a:tblPr firstRow="1" bandRow="1">
                <a:tableStyleId>{5C22544A-7EE6-4342-B048-85BDC9FD1C3A}</a:tableStyleId>
              </a:tblPr>
              <a:tblGrid>
                <a:gridCol w="4810869">
                  <a:extLst>
                    <a:ext uri="{9D8B030D-6E8A-4147-A177-3AD203B41FA5}">
                      <a16:colId xmlns:a16="http://schemas.microsoft.com/office/drawing/2014/main" val="1784089350"/>
                    </a:ext>
                  </a:extLst>
                </a:gridCol>
                <a:gridCol w="4810869">
                  <a:extLst>
                    <a:ext uri="{9D8B030D-6E8A-4147-A177-3AD203B41FA5}">
                      <a16:colId xmlns:a16="http://schemas.microsoft.com/office/drawing/2014/main" val="1304399510"/>
                    </a:ext>
                  </a:extLst>
                </a:gridCol>
              </a:tblGrid>
              <a:tr h="797667">
                <a:tc>
                  <a:txBody>
                    <a:bodyPr/>
                    <a:lstStyle/>
                    <a:p>
                      <a:pPr algn="ctr">
                        <a:lnSpc>
                          <a:spcPct val="107000"/>
                        </a:lnSpc>
                        <a:spcBef>
                          <a:spcPts val="1200"/>
                        </a:spcBef>
                        <a:spcAft>
                          <a:spcPts val="0"/>
                        </a:spcAft>
                      </a:pPr>
                      <a:endParaRPr lang="en-US" sz="1800" b="1" i="0">
                        <a:solidFill>
                          <a:schemeClr val="bg1"/>
                        </a:solidFill>
                        <a:effectLst/>
                        <a:latin typeface="Nunito" pitchFamily="2" charset="77"/>
                        <a:ea typeface="Calibri" panose="020F0502020204030204" pitchFamily="34" charset="0"/>
                        <a:cs typeface="Times New Roman" panose="02020603050405020304" pitchFamily="18" charset="0"/>
                      </a:endParaRPr>
                    </a:p>
                    <a:p>
                      <a:pPr algn="ctr">
                        <a:lnSpc>
                          <a:spcPct val="107000"/>
                        </a:lnSpc>
                        <a:spcBef>
                          <a:spcPts val="0"/>
                        </a:spcBef>
                        <a:spcAft>
                          <a:spcPts val="0"/>
                        </a:spcAft>
                      </a:pPr>
                      <a:r>
                        <a:rPr lang="en-US" sz="1800" b="1" i="0">
                          <a:solidFill>
                            <a:schemeClr val="bg1"/>
                          </a:solidFill>
                          <a:effectLst/>
                          <a:latin typeface="Nunito" pitchFamily="2" charset="77"/>
                          <a:ea typeface="Calibri" panose="020F0502020204030204" pitchFamily="34" charset="0"/>
                          <a:cs typeface="Times New Roman" panose="02020603050405020304" pitchFamily="18" charset="0"/>
                        </a:rPr>
                        <a:t>Action idea</a:t>
                      </a:r>
                      <a:endParaRPr lang="en-AU" sz="1800" b="1" i="0">
                        <a:solidFill>
                          <a:schemeClr val="bg1"/>
                        </a:solidFill>
                        <a:effectLst/>
                        <a:latin typeface="Nunito" pitchFamily="2" charset="77"/>
                        <a:ea typeface="Calibri" panose="020F0502020204030204" pitchFamily="34" charset="0"/>
                        <a:cs typeface="Times New Roman" panose="02020603050405020304" pitchFamily="18" charset="0"/>
                      </a:endParaRPr>
                    </a:p>
                  </a:txBody>
                  <a:tcPr marL="68580" marR="68580" marT="0" marB="0">
                    <a:solidFill>
                      <a:srgbClr val="001297"/>
                    </a:solidFill>
                  </a:tcPr>
                </a:tc>
                <a:tc>
                  <a:txBody>
                    <a:bodyPr/>
                    <a:lstStyle/>
                    <a:p>
                      <a:pPr algn="ctr">
                        <a:lnSpc>
                          <a:spcPct val="107000"/>
                        </a:lnSpc>
                        <a:spcAft>
                          <a:spcPts val="0"/>
                        </a:spcAft>
                      </a:pPr>
                      <a:endParaRPr lang="en-US" sz="1800" b="1" i="0">
                        <a:solidFill>
                          <a:schemeClr val="bg1"/>
                        </a:solidFill>
                        <a:effectLst/>
                        <a:latin typeface="Nunito" pitchFamily="2" charset="77"/>
                        <a:ea typeface="Calibri" panose="020F0502020204030204" pitchFamily="34" charset="0"/>
                        <a:cs typeface="Times New Roman" panose="02020603050405020304" pitchFamily="18" charset="0"/>
                      </a:endParaRPr>
                    </a:p>
                    <a:p>
                      <a:pPr algn="ctr">
                        <a:lnSpc>
                          <a:spcPct val="107000"/>
                        </a:lnSpc>
                        <a:spcAft>
                          <a:spcPts val="0"/>
                        </a:spcAft>
                      </a:pPr>
                      <a:r>
                        <a:rPr lang="en-US" sz="1800" b="1" i="0">
                          <a:solidFill>
                            <a:schemeClr val="bg1"/>
                          </a:solidFill>
                          <a:effectLst/>
                          <a:latin typeface="Nunito" pitchFamily="2" charset="77"/>
                          <a:ea typeface="Calibri" panose="020F0502020204030204" pitchFamily="34" charset="0"/>
                          <a:cs typeface="Times New Roman" panose="02020603050405020304" pitchFamily="18" charset="0"/>
                        </a:rPr>
                        <a:t>Description</a:t>
                      </a:r>
                      <a:endParaRPr lang="en-AU" sz="1800" b="1" i="0">
                        <a:solidFill>
                          <a:schemeClr val="bg1"/>
                        </a:solidFill>
                        <a:effectLst/>
                        <a:latin typeface="Nunito" pitchFamily="2" charset="77"/>
                        <a:ea typeface="Calibri" panose="020F0502020204030204" pitchFamily="34" charset="0"/>
                        <a:cs typeface="Times New Roman" panose="02020603050405020304" pitchFamily="18" charset="0"/>
                      </a:endParaRPr>
                    </a:p>
                  </a:txBody>
                  <a:tcPr marL="68580" marR="68580" marT="0" marB="0">
                    <a:solidFill>
                      <a:srgbClr val="001297"/>
                    </a:solidFill>
                  </a:tcPr>
                </a:tc>
                <a:extLst>
                  <a:ext uri="{0D108BD9-81ED-4DB2-BD59-A6C34878D82A}">
                    <a16:rowId xmlns:a16="http://schemas.microsoft.com/office/drawing/2014/main" val="2653767956"/>
                  </a:ext>
                </a:extLst>
              </a:tr>
              <a:tr h="1556425">
                <a:tc>
                  <a:txBody>
                    <a:bodyPr/>
                    <a:lstStyle/>
                    <a:p>
                      <a:endParaRPr lang="en-US" sz="1600" b="0" i="0" u="none" strike="noStrike" cap="none" dirty="0">
                        <a:solidFill>
                          <a:schemeClr val="dk1"/>
                        </a:solidFill>
                        <a:effectLst/>
                        <a:latin typeface="Nunito" pitchFamily="2" charset="77"/>
                        <a:ea typeface="+mn-ea"/>
                        <a:cs typeface="+mn-cs"/>
                        <a:sym typeface="Arial"/>
                      </a:endParaRPr>
                    </a:p>
                    <a:p>
                      <a:pPr marL="0" indent="0">
                        <a:spcAft>
                          <a:spcPts val="1200"/>
                        </a:spcAft>
                        <a:buFont typeface="Arial" panose="020B0604020202020204" pitchFamily="34" charset="0"/>
                        <a:buNone/>
                      </a:pPr>
                      <a:r>
                        <a:rPr lang="en-US" sz="1600" b="0" i="0" u="none" strike="noStrike" cap="none" dirty="0">
                          <a:solidFill>
                            <a:srgbClr val="001297"/>
                          </a:solidFill>
                          <a:effectLst/>
                          <a:latin typeface="Nunito" pitchFamily="2" charset="77"/>
                          <a:ea typeface="+mn-ea"/>
                          <a:cs typeface="+mn-cs"/>
                          <a:sym typeface="Arial"/>
                        </a:rPr>
                        <a:t>Implement walking track on the grounds of </a:t>
                      </a:r>
                      <a:r>
                        <a:rPr lang="en-US" sz="1600" b="0" i="0" u="none" strike="noStrike" cap="none" dirty="0" err="1">
                          <a:solidFill>
                            <a:srgbClr val="001297"/>
                          </a:solidFill>
                          <a:effectLst/>
                          <a:latin typeface="Nunito" pitchFamily="2" charset="77"/>
                          <a:ea typeface="+mn-ea"/>
                          <a:cs typeface="+mn-cs"/>
                          <a:sym typeface="Arial"/>
                        </a:rPr>
                        <a:t>Cobram</a:t>
                      </a:r>
                      <a:r>
                        <a:rPr lang="en-US" sz="1600" b="0" i="0" u="none" strike="noStrike" cap="none" dirty="0">
                          <a:solidFill>
                            <a:srgbClr val="001297"/>
                          </a:solidFill>
                          <a:effectLst/>
                          <a:latin typeface="Nunito" pitchFamily="2" charset="77"/>
                          <a:ea typeface="+mn-ea"/>
                          <a:cs typeface="+mn-cs"/>
                          <a:sym typeface="Arial"/>
                        </a:rPr>
                        <a:t> Estate</a:t>
                      </a:r>
                    </a:p>
                  </a:txBody>
                  <a:tcPr>
                    <a:solidFill>
                      <a:srgbClr val="79D5E6"/>
                    </a:solidFill>
                  </a:tcPr>
                </a:tc>
                <a:tc>
                  <a:txBody>
                    <a:bodyPr/>
                    <a:lstStyle/>
                    <a:p>
                      <a:endParaRPr lang="en-US" sz="1600" b="0" i="0" u="none" strike="noStrike" cap="none" dirty="0">
                        <a:solidFill>
                          <a:schemeClr val="dk1"/>
                        </a:solidFill>
                        <a:effectLst/>
                        <a:latin typeface="Nunito" pitchFamily="2" charset="77"/>
                        <a:ea typeface="+mn-ea"/>
                        <a:cs typeface="+mn-cs"/>
                        <a:sym typeface="Arial"/>
                      </a:endParaRPr>
                    </a:p>
                    <a:p>
                      <a:pPr marL="0" indent="0">
                        <a:spcAft>
                          <a:spcPts val="1200"/>
                        </a:spcAft>
                        <a:buFont typeface="Arial" panose="020B0604020202020204" pitchFamily="34" charset="0"/>
                        <a:buNone/>
                      </a:pPr>
                      <a:r>
                        <a:rPr lang="en-US" sz="1600" b="0" i="0" u="none" strike="noStrike" cap="none" dirty="0">
                          <a:solidFill>
                            <a:srgbClr val="001297"/>
                          </a:solidFill>
                          <a:effectLst/>
                          <a:latin typeface="Nunito" pitchFamily="2" charset="77"/>
                          <a:ea typeface="+mn-ea"/>
                          <a:cs typeface="+mn-cs"/>
                          <a:sym typeface="Arial"/>
                        </a:rPr>
                        <a:t>“To have a walking track around the facility.  In the past staff would walk around the facility but now there are trucks. Someone suggested to have targets saying you’ve walked 1km or 2km.”</a:t>
                      </a:r>
                      <a:endParaRPr lang="en-AU" sz="1600" b="0" i="0" u="none" strike="noStrike" cap="none" dirty="0">
                        <a:solidFill>
                          <a:srgbClr val="001297"/>
                        </a:solidFill>
                        <a:effectLst/>
                        <a:latin typeface="Nunito" pitchFamily="2" charset="77"/>
                        <a:ea typeface="+mn-ea"/>
                        <a:cs typeface="+mn-cs"/>
                        <a:sym typeface="Arial"/>
                      </a:endParaRPr>
                    </a:p>
                  </a:txBody>
                  <a:tcPr>
                    <a:solidFill>
                      <a:srgbClr val="79D5E6"/>
                    </a:solidFill>
                  </a:tcPr>
                </a:tc>
                <a:extLst>
                  <a:ext uri="{0D108BD9-81ED-4DB2-BD59-A6C34878D82A}">
                    <a16:rowId xmlns:a16="http://schemas.microsoft.com/office/drawing/2014/main" val="1023187620"/>
                  </a:ext>
                </a:extLst>
              </a:tr>
              <a:tr h="1704974">
                <a:tc>
                  <a:txBody>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panose="020B0604020202020204" pitchFamily="34" charset="0"/>
                        <a:buNone/>
                        <a:tabLst/>
                        <a:defRPr/>
                      </a:pPr>
                      <a:r>
                        <a:rPr lang="en-US" sz="1600" b="0" i="0" u="none" strike="noStrike" cap="none">
                          <a:solidFill>
                            <a:srgbClr val="001297"/>
                          </a:solidFill>
                          <a:effectLst/>
                          <a:latin typeface="Nunito" pitchFamily="2" charset="77"/>
                          <a:ea typeface="+mn-ea"/>
                          <a:cs typeface="+mn-cs"/>
                          <a:sym typeface="Arial"/>
                        </a:rPr>
                        <a:t>Onsite exercise classes e.g. Pilates, </a:t>
                      </a:r>
                      <a:br>
                        <a:rPr lang="en-US" sz="1600" b="0" i="0" u="none" strike="noStrike" cap="none">
                          <a:solidFill>
                            <a:srgbClr val="001297"/>
                          </a:solidFill>
                          <a:effectLst/>
                          <a:latin typeface="Nunito" pitchFamily="2" charset="77"/>
                          <a:ea typeface="+mn-ea"/>
                          <a:cs typeface="+mn-cs"/>
                          <a:sym typeface="Arial"/>
                        </a:rPr>
                      </a:br>
                      <a:r>
                        <a:rPr lang="en-US" sz="1600" b="0" i="0" u="none" strike="noStrike" cap="none">
                          <a:solidFill>
                            <a:srgbClr val="001297"/>
                          </a:solidFill>
                          <a:effectLst/>
                          <a:latin typeface="Nunito" pitchFamily="2" charset="77"/>
                          <a:ea typeface="+mn-ea"/>
                          <a:cs typeface="+mn-cs"/>
                          <a:sym typeface="Arial"/>
                        </a:rPr>
                        <a:t>Personal trainer</a:t>
                      </a:r>
                    </a:p>
                  </a:txBody>
                  <a:tcPr>
                    <a:solidFill>
                      <a:srgbClr val="79D5E6"/>
                    </a:solidFill>
                  </a:tcPr>
                </a:tc>
                <a:tc>
                  <a:txBody>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panose="020B0604020202020204" pitchFamily="34" charset="0"/>
                        <a:buNone/>
                        <a:tabLst/>
                        <a:defRPr/>
                      </a:pPr>
                      <a:r>
                        <a:rPr lang="en-US" sz="1600" b="0" i="0" u="none" strike="noStrike" cap="none" dirty="0">
                          <a:solidFill>
                            <a:srgbClr val="001297"/>
                          </a:solidFill>
                          <a:effectLst/>
                          <a:latin typeface="Nunito" pitchFamily="2" charset="77"/>
                          <a:ea typeface="+mn-ea"/>
                          <a:cs typeface="+mn-cs"/>
                          <a:sym typeface="Arial"/>
                        </a:rPr>
                        <a:t>“Exercise club: we used to do personal training and Pilates.  In the past we had one time once a week.  We could offer time slots and have multiple classes and people can take some time out of their day to opt in.”</a:t>
                      </a:r>
                      <a:endParaRPr lang="en-AU" sz="1600" b="0" i="0" u="none" strike="noStrike" cap="none" dirty="0">
                        <a:solidFill>
                          <a:srgbClr val="001297"/>
                        </a:solidFill>
                        <a:effectLst/>
                        <a:latin typeface="Nunito" pitchFamily="2" charset="77"/>
                        <a:ea typeface="+mn-ea"/>
                        <a:cs typeface="+mn-cs"/>
                        <a:sym typeface="Arial"/>
                      </a:endParaRPr>
                    </a:p>
                  </a:txBody>
                  <a:tcPr>
                    <a:solidFill>
                      <a:srgbClr val="79D5E6"/>
                    </a:solidFill>
                  </a:tcPr>
                </a:tc>
                <a:extLst>
                  <a:ext uri="{0D108BD9-81ED-4DB2-BD59-A6C34878D82A}">
                    <a16:rowId xmlns:a16="http://schemas.microsoft.com/office/drawing/2014/main" val="1631726223"/>
                  </a:ext>
                </a:extLst>
              </a:tr>
            </a:tbl>
          </a:graphicData>
        </a:graphic>
      </p:graphicFrame>
      <p:pic>
        <p:nvPicPr>
          <p:cNvPr id="4" name="Picture 3">
            <a:extLst>
              <a:ext uri="{FF2B5EF4-FFF2-40B4-BE49-F238E27FC236}">
                <a16:creationId xmlns:a16="http://schemas.microsoft.com/office/drawing/2014/main" id="{E85C1976-0583-9858-2270-75546D3A4FE6}"/>
              </a:ext>
            </a:extLst>
          </p:cNvPr>
          <p:cNvPicPr>
            <a:picLocks noChangeAspect="1"/>
          </p:cNvPicPr>
          <p:nvPr/>
        </p:nvPicPr>
        <p:blipFill>
          <a:blip r:embed="rId2"/>
          <a:stretch>
            <a:fillRect/>
          </a:stretch>
        </p:blipFill>
        <p:spPr>
          <a:xfrm>
            <a:off x="11223448" y="214009"/>
            <a:ext cx="2468880" cy="6858000"/>
          </a:xfrm>
          <a:prstGeom prst="rect">
            <a:avLst/>
          </a:prstGeom>
        </p:spPr>
      </p:pic>
      <p:pic>
        <p:nvPicPr>
          <p:cNvPr id="5" name="Picture 4">
            <a:extLst>
              <a:ext uri="{FF2B5EF4-FFF2-40B4-BE49-F238E27FC236}">
                <a16:creationId xmlns:a16="http://schemas.microsoft.com/office/drawing/2014/main" id="{2AC0A3FC-DA5F-4460-481E-85B496A68279}"/>
              </a:ext>
            </a:extLst>
          </p:cNvPr>
          <p:cNvPicPr>
            <a:picLocks noChangeAspect="1"/>
          </p:cNvPicPr>
          <p:nvPr/>
        </p:nvPicPr>
        <p:blipFill>
          <a:blip r:embed="rId3"/>
          <a:stretch>
            <a:fillRect/>
          </a:stretch>
        </p:blipFill>
        <p:spPr>
          <a:xfrm>
            <a:off x="-1562764" y="0"/>
            <a:ext cx="2531314" cy="6858000"/>
          </a:xfrm>
          <a:prstGeom prst="rect">
            <a:avLst/>
          </a:prstGeom>
        </p:spPr>
      </p:pic>
    </p:spTree>
    <p:extLst>
      <p:ext uri="{BB962C8B-B14F-4D97-AF65-F5344CB8AC3E}">
        <p14:creationId xmlns:p14="http://schemas.microsoft.com/office/powerpoint/2010/main" val="1629427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9;p4" descr="Rectangle 1">
            <a:extLst>
              <a:ext uri="{FF2B5EF4-FFF2-40B4-BE49-F238E27FC236}">
                <a16:creationId xmlns:a16="http://schemas.microsoft.com/office/drawing/2014/main" id="{5A944F6C-01B2-CE59-643D-416B76012E8F}"/>
              </a:ext>
            </a:extLst>
          </p:cNvPr>
          <p:cNvSpPr/>
          <p:nvPr/>
        </p:nvSpPr>
        <p:spPr>
          <a:xfrm>
            <a:off x="1285130" y="620702"/>
            <a:ext cx="9621738" cy="461624"/>
          </a:xfrm>
          <a:prstGeom prst="rect">
            <a:avLst/>
          </a:prstGeom>
          <a:noFill/>
          <a:ln>
            <a:noFill/>
          </a:ln>
        </p:spPr>
        <p:txBody>
          <a:bodyPr spcFirstLastPara="1" wrap="square" lIns="45700" tIns="45700" rIns="45700" bIns="45700" numCol="1" anchor="t" anchorCtr="0">
            <a:spAutoFit/>
          </a:bodyPr>
          <a:lstStyle/>
          <a:p>
            <a:pPr marL="0" marR="0" lvl="0" indent="0" algn="ctr" rtl="0">
              <a:lnSpc>
                <a:spcPct val="100000"/>
              </a:lnSpc>
              <a:spcBef>
                <a:spcPts val="0"/>
              </a:spcBef>
              <a:spcAft>
                <a:spcPts val="0"/>
              </a:spcAft>
              <a:buClr>
                <a:srgbClr val="001297"/>
              </a:buClr>
              <a:buSzPts val="1800"/>
              <a:buFont typeface="Nunito"/>
              <a:buNone/>
            </a:pPr>
            <a:r>
              <a:rPr lang="en-US" sz="2400" u="none" strike="noStrike" cap="none">
                <a:solidFill>
                  <a:srgbClr val="008BFF"/>
                </a:solidFill>
                <a:latin typeface="Oswald Medium" pitchFamily="2" charset="77"/>
                <a:ea typeface="Nunito"/>
                <a:cs typeface="Nunito"/>
                <a:sym typeface="Nunito"/>
              </a:rPr>
              <a:t>ACTION IDEAS: HIGH IMPACT, HIGH FEASIBILITY</a:t>
            </a:r>
          </a:p>
        </p:txBody>
      </p:sp>
      <p:graphicFrame>
        <p:nvGraphicFramePr>
          <p:cNvPr id="2" name="Table 3">
            <a:extLst>
              <a:ext uri="{FF2B5EF4-FFF2-40B4-BE49-F238E27FC236}">
                <a16:creationId xmlns:a16="http://schemas.microsoft.com/office/drawing/2014/main" id="{865D40E5-4871-D5AF-976F-5E2F8738D8C6}"/>
              </a:ext>
            </a:extLst>
          </p:cNvPr>
          <p:cNvGraphicFramePr>
            <a:graphicFrameLocks noGrp="1"/>
          </p:cNvGraphicFramePr>
          <p:nvPr>
            <p:extLst>
              <p:ext uri="{D42A27DB-BD31-4B8C-83A1-F6EECF244321}">
                <p14:modId xmlns:p14="http://schemas.microsoft.com/office/powerpoint/2010/main" val="2429094505"/>
              </p:ext>
            </p:extLst>
          </p:nvPr>
        </p:nvGraphicFramePr>
        <p:xfrm>
          <a:off x="1285130" y="1296331"/>
          <a:ext cx="9621738" cy="4942947"/>
        </p:xfrm>
        <a:graphic>
          <a:graphicData uri="http://schemas.openxmlformats.org/drawingml/2006/table">
            <a:tbl>
              <a:tblPr firstRow="1" bandRow="1">
                <a:tableStyleId>{5C22544A-7EE6-4342-B048-85BDC9FD1C3A}</a:tableStyleId>
              </a:tblPr>
              <a:tblGrid>
                <a:gridCol w="4810869">
                  <a:extLst>
                    <a:ext uri="{9D8B030D-6E8A-4147-A177-3AD203B41FA5}">
                      <a16:colId xmlns:a16="http://schemas.microsoft.com/office/drawing/2014/main" val="1784089350"/>
                    </a:ext>
                  </a:extLst>
                </a:gridCol>
                <a:gridCol w="4810869">
                  <a:extLst>
                    <a:ext uri="{9D8B030D-6E8A-4147-A177-3AD203B41FA5}">
                      <a16:colId xmlns:a16="http://schemas.microsoft.com/office/drawing/2014/main" val="1304399510"/>
                    </a:ext>
                  </a:extLst>
                </a:gridCol>
              </a:tblGrid>
              <a:tr h="797667">
                <a:tc>
                  <a:txBody>
                    <a:bodyPr/>
                    <a:lstStyle/>
                    <a:p>
                      <a:pPr algn="ctr">
                        <a:lnSpc>
                          <a:spcPct val="107000"/>
                        </a:lnSpc>
                        <a:spcBef>
                          <a:spcPts val="1200"/>
                        </a:spcBef>
                        <a:spcAft>
                          <a:spcPts val="0"/>
                        </a:spcAft>
                      </a:pPr>
                      <a:endParaRPr lang="en-US" sz="1800" b="1" i="0">
                        <a:solidFill>
                          <a:schemeClr val="bg1"/>
                        </a:solidFill>
                        <a:effectLst/>
                        <a:latin typeface="Nunito" pitchFamily="2" charset="77"/>
                        <a:ea typeface="Calibri" panose="020F0502020204030204" pitchFamily="34" charset="0"/>
                        <a:cs typeface="Times New Roman" panose="02020603050405020304" pitchFamily="18" charset="0"/>
                      </a:endParaRPr>
                    </a:p>
                    <a:p>
                      <a:pPr algn="ctr">
                        <a:lnSpc>
                          <a:spcPct val="107000"/>
                        </a:lnSpc>
                        <a:spcBef>
                          <a:spcPts val="0"/>
                        </a:spcBef>
                        <a:spcAft>
                          <a:spcPts val="0"/>
                        </a:spcAft>
                      </a:pPr>
                      <a:r>
                        <a:rPr lang="en-US" sz="1800" b="1" i="0">
                          <a:solidFill>
                            <a:schemeClr val="bg1"/>
                          </a:solidFill>
                          <a:effectLst/>
                          <a:latin typeface="Nunito" pitchFamily="2" charset="77"/>
                          <a:ea typeface="Calibri" panose="020F0502020204030204" pitchFamily="34" charset="0"/>
                          <a:cs typeface="Times New Roman" panose="02020603050405020304" pitchFamily="18" charset="0"/>
                        </a:rPr>
                        <a:t>Action idea</a:t>
                      </a:r>
                      <a:endParaRPr lang="en-AU" sz="1800" b="1" i="0">
                        <a:solidFill>
                          <a:schemeClr val="bg1"/>
                        </a:solidFill>
                        <a:effectLst/>
                        <a:latin typeface="Nunito" pitchFamily="2" charset="77"/>
                        <a:ea typeface="Calibri" panose="020F0502020204030204" pitchFamily="34" charset="0"/>
                        <a:cs typeface="Times New Roman" panose="02020603050405020304" pitchFamily="18" charset="0"/>
                      </a:endParaRPr>
                    </a:p>
                  </a:txBody>
                  <a:tcPr marL="68580" marR="68580" marT="0" marB="0">
                    <a:solidFill>
                      <a:srgbClr val="001297"/>
                    </a:solidFill>
                  </a:tcPr>
                </a:tc>
                <a:tc>
                  <a:txBody>
                    <a:bodyPr/>
                    <a:lstStyle/>
                    <a:p>
                      <a:pPr algn="ctr">
                        <a:lnSpc>
                          <a:spcPct val="107000"/>
                        </a:lnSpc>
                        <a:spcAft>
                          <a:spcPts val="0"/>
                        </a:spcAft>
                      </a:pPr>
                      <a:endParaRPr lang="en-US" sz="1800" b="1" i="0">
                        <a:solidFill>
                          <a:schemeClr val="bg1"/>
                        </a:solidFill>
                        <a:effectLst/>
                        <a:latin typeface="Nunito" pitchFamily="2" charset="77"/>
                        <a:ea typeface="Calibri" panose="020F0502020204030204" pitchFamily="34" charset="0"/>
                        <a:cs typeface="Times New Roman" panose="02020603050405020304" pitchFamily="18" charset="0"/>
                      </a:endParaRPr>
                    </a:p>
                    <a:p>
                      <a:pPr algn="ctr">
                        <a:lnSpc>
                          <a:spcPct val="107000"/>
                        </a:lnSpc>
                        <a:spcAft>
                          <a:spcPts val="0"/>
                        </a:spcAft>
                      </a:pPr>
                      <a:r>
                        <a:rPr lang="en-US" sz="1800" b="1" i="0">
                          <a:solidFill>
                            <a:schemeClr val="bg1"/>
                          </a:solidFill>
                          <a:effectLst/>
                          <a:latin typeface="Nunito" pitchFamily="2" charset="77"/>
                          <a:ea typeface="Calibri" panose="020F0502020204030204" pitchFamily="34" charset="0"/>
                          <a:cs typeface="Times New Roman" panose="02020603050405020304" pitchFamily="18" charset="0"/>
                        </a:rPr>
                        <a:t>Description</a:t>
                      </a:r>
                      <a:endParaRPr lang="en-AU" sz="1800" b="1" i="0">
                        <a:solidFill>
                          <a:schemeClr val="bg1"/>
                        </a:solidFill>
                        <a:effectLst/>
                        <a:latin typeface="Nunito" pitchFamily="2" charset="77"/>
                        <a:ea typeface="Calibri" panose="020F0502020204030204" pitchFamily="34" charset="0"/>
                        <a:cs typeface="Times New Roman" panose="02020603050405020304" pitchFamily="18" charset="0"/>
                      </a:endParaRPr>
                    </a:p>
                  </a:txBody>
                  <a:tcPr marL="68580" marR="68580" marT="0" marB="0">
                    <a:solidFill>
                      <a:srgbClr val="001297"/>
                    </a:solidFill>
                  </a:tcPr>
                </a:tc>
                <a:extLst>
                  <a:ext uri="{0D108BD9-81ED-4DB2-BD59-A6C34878D82A}">
                    <a16:rowId xmlns:a16="http://schemas.microsoft.com/office/drawing/2014/main" val="2653767956"/>
                  </a:ext>
                </a:extLst>
              </a:tr>
              <a:tr h="1556425">
                <a:tc>
                  <a:txBody>
                    <a:bodyPr/>
                    <a:lstStyle/>
                    <a:p>
                      <a:endParaRPr lang="en-US" sz="1600" b="0" i="0" u="none" strike="noStrike" cap="none">
                        <a:solidFill>
                          <a:schemeClr val="dk1"/>
                        </a:solidFill>
                        <a:effectLst/>
                        <a:latin typeface="Nunito" pitchFamily="2" charset="77"/>
                        <a:ea typeface="+mn-ea"/>
                        <a:cs typeface="+mn-cs"/>
                        <a:sym typeface="Arial"/>
                      </a:endParaRPr>
                    </a:p>
                    <a:p>
                      <a:pPr marL="0" indent="0">
                        <a:spcAft>
                          <a:spcPts val="1200"/>
                        </a:spcAft>
                        <a:buFont typeface="Arial" panose="020B0604020202020204" pitchFamily="34" charset="0"/>
                        <a:buNone/>
                      </a:pPr>
                      <a:r>
                        <a:rPr lang="en-US" sz="1600" b="0" i="0" u="none" strike="noStrike" cap="none">
                          <a:solidFill>
                            <a:srgbClr val="001297"/>
                          </a:solidFill>
                          <a:effectLst/>
                          <a:latin typeface="Nunito" pitchFamily="2" charset="77"/>
                          <a:ea typeface="+mn-ea"/>
                          <a:cs typeface="+mn-cs"/>
                          <a:sym typeface="Arial"/>
                        </a:rPr>
                        <a:t>More flexibility with working and meeting times</a:t>
                      </a:r>
                    </a:p>
                  </a:txBody>
                  <a:tcPr>
                    <a:solidFill>
                      <a:srgbClr val="79D5E6"/>
                    </a:solidFill>
                  </a:tcPr>
                </a:tc>
                <a:tc>
                  <a:txBody>
                    <a:bodyPr/>
                    <a:lstStyle/>
                    <a:p>
                      <a:endParaRPr lang="en-US" sz="1600" b="0" i="0" u="none" strike="noStrike" cap="none" dirty="0">
                        <a:solidFill>
                          <a:schemeClr val="dk1"/>
                        </a:solidFill>
                        <a:effectLst/>
                        <a:latin typeface="Nunito" pitchFamily="2" charset="77"/>
                        <a:ea typeface="+mn-ea"/>
                        <a:cs typeface="+mn-cs"/>
                        <a:sym typeface="Arial"/>
                      </a:endParaRPr>
                    </a:p>
                    <a:p>
                      <a:pPr marL="0" indent="0">
                        <a:spcAft>
                          <a:spcPts val="1200"/>
                        </a:spcAft>
                        <a:buFont typeface="Arial" panose="020B0604020202020204" pitchFamily="34" charset="0"/>
                        <a:buNone/>
                      </a:pPr>
                      <a:r>
                        <a:rPr lang="en-US" sz="1600" b="0" i="0" u="none" strike="noStrike" cap="none" dirty="0">
                          <a:solidFill>
                            <a:srgbClr val="001297"/>
                          </a:solidFill>
                          <a:effectLst/>
                          <a:latin typeface="Nunito" pitchFamily="2" charset="77"/>
                          <a:ea typeface="+mn-ea"/>
                          <a:cs typeface="+mn-cs"/>
                          <a:sym typeface="Arial"/>
                        </a:rPr>
                        <a:t>“For those who are very active or their workload they can’t stop, they can get 5 mins added onto their work break and have it as rest time.”</a:t>
                      </a:r>
                    </a:p>
                    <a:p>
                      <a:pPr marL="0" indent="0">
                        <a:spcAft>
                          <a:spcPts val="1200"/>
                        </a:spcAft>
                        <a:buFont typeface="Arial" panose="020B0604020202020204" pitchFamily="34" charset="0"/>
                        <a:buNone/>
                      </a:pPr>
                      <a:r>
                        <a:rPr lang="en-US" sz="1600" b="0" i="0" u="none" strike="noStrike" cap="none" dirty="0">
                          <a:solidFill>
                            <a:srgbClr val="001297"/>
                          </a:solidFill>
                          <a:effectLst/>
                          <a:latin typeface="Nunito" pitchFamily="2" charset="77"/>
                          <a:ea typeface="+mn-ea"/>
                          <a:cs typeface="+mn-cs"/>
                          <a:sym typeface="Arial"/>
                        </a:rPr>
                        <a:t>“If you are going to do stuff in lunch you have to bring the business into thinking there is a break, the workload and meetings can’t crowd it.”</a:t>
                      </a:r>
                    </a:p>
                    <a:p>
                      <a:pPr marL="0" indent="0">
                        <a:spcAft>
                          <a:spcPts val="1200"/>
                        </a:spcAft>
                        <a:buFont typeface="Arial" panose="020B0604020202020204" pitchFamily="34" charset="0"/>
                        <a:buNone/>
                      </a:pPr>
                      <a:endParaRPr lang="en-US" sz="1600" b="0" i="0" u="none" strike="noStrike" cap="none" dirty="0">
                        <a:solidFill>
                          <a:srgbClr val="001297"/>
                        </a:solidFill>
                        <a:effectLst/>
                        <a:latin typeface="Nunito" pitchFamily="2" charset="77"/>
                        <a:ea typeface="+mn-ea"/>
                        <a:cs typeface="+mn-cs"/>
                        <a:sym typeface="Arial"/>
                      </a:endParaRPr>
                    </a:p>
                  </a:txBody>
                  <a:tcPr>
                    <a:solidFill>
                      <a:srgbClr val="79D5E6"/>
                    </a:solidFill>
                  </a:tcPr>
                </a:tc>
                <a:extLst>
                  <a:ext uri="{0D108BD9-81ED-4DB2-BD59-A6C34878D82A}">
                    <a16:rowId xmlns:a16="http://schemas.microsoft.com/office/drawing/2014/main" val="1023187620"/>
                  </a:ext>
                </a:extLst>
              </a:tr>
              <a:tr h="1704974">
                <a:tc>
                  <a:txBody>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panose="020B0604020202020204" pitchFamily="34" charset="0"/>
                        <a:buNone/>
                        <a:tabLst/>
                        <a:defRPr/>
                      </a:pPr>
                      <a:r>
                        <a:rPr lang="en-US" sz="1600" b="0" i="0" u="none" strike="noStrike" cap="none">
                          <a:solidFill>
                            <a:srgbClr val="001297"/>
                          </a:solidFill>
                          <a:effectLst/>
                          <a:latin typeface="Nunito" pitchFamily="2" charset="77"/>
                          <a:ea typeface="+mn-ea"/>
                          <a:cs typeface="+mn-cs"/>
                          <a:sym typeface="Arial"/>
                        </a:rPr>
                        <a:t>Reminders/set 5 minute activity breaks to move or stretch throughout work day</a:t>
                      </a:r>
                    </a:p>
                  </a:txBody>
                  <a:tcPr>
                    <a:solidFill>
                      <a:srgbClr val="79D5E6"/>
                    </a:solidFill>
                  </a:tcPr>
                </a:tc>
                <a:tc>
                  <a:txBody>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panose="020B0604020202020204" pitchFamily="34" charset="0"/>
                        <a:buNone/>
                        <a:tabLst/>
                        <a:defRPr/>
                      </a:pPr>
                      <a:r>
                        <a:rPr lang="en-US" sz="1600" b="0" i="0" u="none" strike="noStrike" cap="none" dirty="0">
                          <a:solidFill>
                            <a:srgbClr val="001297"/>
                          </a:solidFill>
                          <a:effectLst/>
                          <a:latin typeface="Nunito" pitchFamily="2" charset="77"/>
                          <a:ea typeface="+mn-ea"/>
                          <a:cs typeface="+mn-cs"/>
                          <a:sym typeface="Arial"/>
                        </a:rPr>
                        <a:t>“Short exercise drills would help - either stretching or playing music. Short activity breaks throughout the whole day for the whole site. Triggers people to be active. That could increase activity but also affect the flexibility of your role.  If you’re having regular active drills it would make you more active.”</a:t>
                      </a:r>
                      <a:endParaRPr lang="en-AU" sz="1600" b="0" i="0" u="none" strike="noStrike" cap="none" dirty="0">
                        <a:solidFill>
                          <a:srgbClr val="001297"/>
                        </a:solidFill>
                        <a:effectLst/>
                        <a:latin typeface="Nunito" pitchFamily="2" charset="77"/>
                        <a:ea typeface="+mn-ea"/>
                        <a:cs typeface="+mn-cs"/>
                        <a:sym typeface="Arial"/>
                      </a:endParaRPr>
                    </a:p>
                  </a:txBody>
                  <a:tcPr>
                    <a:solidFill>
                      <a:srgbClr val="79D5E6"/>
                    </a:solidFill>
                  </a:tcPr>
                </a:tc>
                <a:extLst>
                  <a:ext uri="{0D108BD9-81ED-4DB2-BD59-A6C34878D82A}">
                    <a16:rowId xmlns:a16="http://schemas.microsoft.com/office/drawing/2014/main" val="1631726223"/>
                  </a:ext>
                </a:extLst>
              </a:tr>
            </a:tbl>
          </a:graphicData>
        </a:graphic>
      </p:graphicFrame>
      <p:pic>
        <p:nvPicPr>
          <p:cNvPr id="4" name="Picture 3">
            <a:extLst>
              <a:ext uri="{FF2B5EF4-FFF2-40B4-BE49-F238E27FC236}">
                <a16:creationId xmlns:a16="http://schemas.microsoft.com/office/drawing/2014/main" id="{308C987B-5DE6-2ECE-9A80-FB38C197794A}"/>
              </a:ext>
            </a:extLst>
          </p:cNvPr>
          <p:cNvPicPr>
            <a:picLocks noChangeAspect="1"/>
          </p:cNvPicPr>
          <p:nvPr/>
        </p:nvPicPr>
        <p:blipFill>
          <a:blip r:embed="rId2"/>
          <a:stretch>
            <a:fillRect/>
          </a:stretch>
        </p:blipFill>
        <p:spPr>
          <a:xfrm>
            <a:off x="11223448" y="214009"/>
            <a:ext cx="2468880" cy="6858000"/>
          </a:xfrm>
          <a:prstGeom prst="rect">
            <a:avLst/>
          </a:prstGeom>
        </p:spPr>
      </p:pic>
      <p:pic>
        <p:nvPicPr>
          <p:cNvPr id="5" name="Picture 4">
            <a:extLst>
              <a:ext uri="{FF2B5EF4-FFF2-40B4-BE49-F238E27FC236}">
                <a16:creationId xmlns:a16="http://schemas.microsoft.com/office/drawing/2014/main" id="{37BE4628-A8E0-0F6D-FFDF-67DA55FD052B}"/>
              </a:ext>
            </a:extLst>
          </p:cNvPr>
          <p:cNvPicPr>
            <a:picLocks noChangeAspect="1"/>
          </p:cNvPicPr>
          <p:nvPr/>
        </p:nvPicPr>
        <p:blipFill>
          <a:blip r:embed="rId3"/>
          <a:stretch>
            <a:fillRect/>
          </a:stretch>
        </p:blipFill>
        <p:spPr>
          <a:xfrm>
            <a:off x="-1562764" y="0"/>
            <a:ext cx="2531314" cy="6858000"/>
          </a:xfrm>
          <a:prstGeom prst="rect">
            <a:avLst/>
          </a:prstGeom>
        </p:spPr>
      </p:pic>
    </p:spTree>
    <p:extLst>
      <p:ext uri="{BB962C8B-B14F-4D97-AF65-F5344CB8AC3E}">
        <p14:creationId xmlns:p14="http://schemas.microsoft.com/office/powerpoint/2010/main" val="516142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9;p4" descr="Rectangle 1">
            <a:extLst>
              <a:ext uri="{FF2B5EF4-FFF2-40B4-BE49-F238E27FC236}">
                <a16:creationId xmlns:a16="http://schemas.microsoft.com/office/drawing/2014/main" id="{5A944F6C-01B2-CE59-643D-416B76012E8F}"/>
              </a:ext>
            </a:extLst>
          </p:cNvPr>
          <p:cNvSpPr/>
          <p:nvPr/>
        </p:nvSpPr>
        <p:spPr>
          <a:xfrm>
            <a:off x="1285130" y="620702"/>
            <a:ext cx="9621738" cy="461624"/>
          </a:xfrm>
          <a:prstGeom prst="rect">
            <a:avLst/>
          </a:prstGeom>
          <a:noFill/>
          <a:ln>
            <a:noFill/>
          </a:ln>
        </p:spPr>
        <p:txBody>
          <a:bodyPr spcFirstLastPara="1" wrap="square" lIns="45700" tIns="45700" rIns="45700" bIns="45700" numCol="1" anchor="t" anchorCtr="0">
            <a:spAutoFit/>
          </a:bodyPr>
          <a:lstStyle/>
          <a:p>
            <a:pPr marL="0" marR="0" lvl="0" indent="0" algn="ctr" rtl="0">
              <a:lnSpc>
                <a:spcPct val="100000"/>
              </a:lnSpc>
              <a:spcBef>
                <a:spcPts val="0"/>
              </a:spcBef>
              <a:spcAft>
                <a:spcPts val="0"/>
              </a:spcAft>
              <a:buClr>
                <a:srgbClr val="001297"/>
              </a:buClr>
              <a:buSzPts val="1800"/>
              <a:buFont typeface="Nunito"/>
              <a:buNone/>
            </a:pPr>
            <a:r>
              <a:rPr lang="en-US" sz="2400" u="none" strike="noStrike" cap="none">
                <a:solidFill>
                  <a:srgbClr val="008BFF"/>
                </a:solidFill>
                <a:latin typeface="Oswald Medium" pitchFamily="2" charset="77"/>
                <a:ea typeface="Nunito"/>
                <a:cs typeface="Nunito"/>
                <a:sym typeface="Nunito"/>
              </a:rPr>
              <a:t>ACTION IDEAS: HIGH IMPACT, HIGH FEASIBILITY</a:t>
            </a:r>
          </a:p>
        </p:txBody>
      </p:sp>
      <p:graphicFrame>
        <p:nvGraphicFramePr>
          <p:cNvPr id="2" name="Table 3">
            <a:extLst>
              <a:ext uri="{FF2B5EF4-FFF2-40B4-BE49-F238E27FC236}">
                <a16:creationId xmlns:a16="http://schemas.microsoft.com/office/drawing/2014/main" id="{865D40E5-4871-D5AF-976F-5E2F8738D8C6}"/>
              </a:ext>
            </a:extLst>
          </p:cNvPr>
          <p:cNvGraphicFramePr>
            <a:graphicFrameLocks noGrp="1"/>
          </p:cNvGraphicFramePr>
          <p:nvPr>
            <p:extLst>
              <p:ext uri="{D42A27DB-BD31-4B8C-83A1-F6EECF244321}">
                <p14:modId xmlns:p14="http://schemas.microsoft.com/office/powerpoint/2010/main" val="741718212"/>
              </p:ext>
            </p:extLst>
          </p:nvPr>
        </p:nvGraphicFramePr>
        <p:xfrm>
          <a:off x="1285130" y="1296331"/>
          <a:ext cx="9621738" cy="5188732"/>
        </p:xfrm>
        <a:graphic>
          <a:graphicData uri="http://schemas.openxmlformats.org/drawingml/2006/table">
            <a:tbl>
              <a:tblPr firstRow="1" bandRow="1">
                <a:tableStyleId>{5C22544A-7EE6-4342-B048-85BDC9FD1C3A}</a:tableStyleId>
              </a:tblPr>
              <a:tblGrid>
                <a:gridCol w="4810869">
                  <a:extLst>
                    <a:ext uri="{9D8B030D-6E8A-4147-A177-3AD203B41FA5}">
                      <a16:colId xmlns:a16="http://schemas.microsoft.com/office/drawing/2014/main" val="1784089350"/>
                    </a:ext>
                  </a:extLst>
                </a:gridCol>
                <a:gridCol w="4810869">
                  <a:extLst>
                    <a:ext uri="{9D8B030D-6E8A-4147-A177-3AD203B41FA5}">
                      <a16:colId xmlns:a16="http://schemas.microsoft.com/office/drawing/2014/main" val="1304399510"/>
                    </a:ext>
                  </a:extLst>
                </a:gridCol>
              </a:tblGrid>
              <a:tr h="797667">
                <a:tc>
                  <a:txBody>
                    <a:bodyPr/>
                    <a:lstStyle/>
                    <a:p>
                      <a:pPr algn="ctr">
                        <a:lnSpc>
                          <a:spcPct val="107000"/>
                        </a:lnSpc>
                        <a:spcBef>
                          <a:spcPts val="1200"/>
                        </a:spcBef>
                        <a:spcAft>
                          <a:spcPts val="0"/>
                        </a:spcAft>
                      </a:pPr>
                      <a:endParaRPr lang="en-US" sz="1800" b="1" i="0">
                        <a:solidFill>
                          <a:schemeClr val="bg1"/>
                        </a:solidFill>
                        <a:effectLst/>
                        <a:latin typeface="Nunito" pitchFamily="2" charset="77"/>
                        <a:ea typeface="Calibri" panose="020F0502020204030204" pitchFamily="34" charset="0"/>
                        <a:cs typeface="Times New Roman" panose="02020603050405020304" pitchFamily="18" charset="0"/>
                      </a:endParaRPr>
                    </a:p>
                    <a:p>
                      <a:pPr algn="ctr">
                        <a:lnSpc>
                          <a:spcPct val="107000"/>
                        </a:lnSpc>
                        <a:spcBef>
                          <a:spcPts val="0"/>
                        </a:spcBef>
                        <a:spcAft>
                          <a:spcPts val="0"/>
                        </a:spcAft>
                      </a:pPr>
                      <a:r>
                        <a:rPr lang="en-US" sz="1800" b="1" i="0">
                          <a:solidFill>
                            <a:schemeClr val="bg1"/>
                          </a:solidFill>
                          <a:effectLst/>
                          <a:latin typeface="Nunito" pitchFamily="2" charset="77"/>
                          <a:ea typeface="Calibri" panose="020F0502020204030204" pitchFamily="34" charset="0"/>
                          <a:cs typeface="Times New Roman" panose="02020603050405020304" pitchFamily="18" charset="0"/>
                        </a:rPr>
                        <a:t>Action idea</a:t>
                      </a:r>
                      <a:endParaRPr lang="en-AU" sz="1800" b="1" i="0">
                        <a:solidFill>
                          <a:schemeClr val="bg1"/>
                        </a:solidFill>
                        <a:effectLst/>
                        <a:latin typeface="Nunito" pitchFamily="2" charset="77"/>
                        <a:ea typeface="Calibri" panose="020F0502020204030204" pitchFamily="34" charset="0"/>
                        <a:cs typeface="Times New Roman" panose="02020603050405020304" pitchFamily="18" charset="0"/>
                      </a:endParaRPr>
                    </a:p>
                  </a:txBody>
                  <a:tcPr marL="68580" marR="68580" marT="0" marB="0">
                    <a:solidFill>
                      <a:srgbClr val="001297"/>
                    </a:solidFill>
                  </a:tcPr>
                </a:tc>
                <a:tc>
                  <a:txBody>
                    <a:bodyPr/>
                    <a:lstStyle/>
                    <a:p>
                      <a:pPr algn="ctr">
                        <a:lnSpc>
                          <a:spcPct val="107000"/>
                        </a:lnSpc>
                        <a:spcAft>
                          <a:spcPts val="0"/>
                        </a:spcAft>
                      </a:pPr>
                      <a:endParaRPr lang="en-US" sz="1800" b="1" i="0">
                        <a:solidFill>
                          <a:schemeClr val="bg1"/>
                        </a:solidFill>
                        <a:effectLst/>
                        <a:latin typeface="Nunito" pitchFamily="2" charset="77"/>
                        <a:ea typeface="Calibri" panose="020F0502020204030204" pitchFamily="34" charset="0"/>
                        <a:cs typeface="Times New Roman" panose="02020603050405020304" pitchFamily="18" charset="0"/>
                      </a:endParaRPr>
                    </a:p>
                    <a:p>
                      <a:pPr algn="ctr">
                        <a:lnSpc>
                          <a:spcPct val="107000"/>
                        </a:lnSpc>
                        <a:spcAft>
                          <a:spcPts val="0"/>
                        </a:spcAft>
                      </a:pPr>
                      <a:r>
                        <a:rPr lang="en-US" sz="1800" b="1" i="0">
                          <a:solidFill>
                            <a:schemeClr val="bg1"/>
                          </a:solidFill>
                          <a:effectLst/>
                          <a:latin typeface="Nunito" pitchFamily="2" charset="77"/>
                          <a:ea typeface="Calibri" panose="020F0502020204030204" pitchFamily="34" charset="0"/>
                          <a:cs typeface="Times New Roman" panose="02020603050405020304" pitchFamily="18" charset="0"/>
                        </a:rPr>
                        <a:t>Description</a:t>
                      </a:r>
                      <a:endParaRPr lang="en-AU" sz="1800" b="1" i="0">
                        <a:solidFill>
                          <a:schemeClr val="bg1"/>
                        </a:solidFill>
                        <a:effectLst/>
                        <a:latin typeface="Nunito" pitchFamily="2" charset="77"/>
                        <a:ea typeface="Calibri" panose="020F0502020204030204" pitchFamily="34" charset="0"/>
                        <a:cs typeface="Times New Roman" panose="02020603050405020304" pitchFamily="18" charset="0"/>
                      </a:endParaRPr>
                    </a:p>
                  </a:txBody>
                  <a:tcPr marL="68580" marR="68580" marT="0" marB="0">
                    <a:solidFill>
                      <a:srgbClr val="001297"/>
                    </a:solidFill>
                  </a:tcPr>
                </a:tc>
                <a:extLst>
                  <a:ext uri="{0D108BD9-81ED-4DB2-BD59-A6C34878D82A}">
                    <a16:rowId xmlns:a16="http://schemas.microsoft.com/office/drawing/2014/main" val="2653767956"/>
                  </a:ext>
                </a:extLst>
              </a:tr>
              <a:tr h="1556425">
                <a:tc>
                  <a:txBody>
                    <a:bodyPr/>
                    <a:lstStyle/>
                    <a:p>
                      <a:endParaRPr lang="en-US" sz="1600" b="0" i="0" u="none" strike="noStrike" cap="none">
                        <a:solidFill>
                          <a:schemeClr val="dk1"/>
                        </a:solidFill>
                        <a:effectLst/>
                        <a:latin typeface="Nunito" pitchFamily="2" charset="77"/>
                        <a:ea typeface="+mn-ea"/>
                        <a:cs typeface="+mn-cs"/>
                        <a:sym typeface="Arial"/>
                      </a:endParaRPr>
                    </a:p>
                    <a:p>
                      <a:pPr marL="0" indent="0">
                        <a:spcAft>
                          <a:spcPts val="1200"/>
                        </a:spcAft>
                        <a:buFont typeface="Arial" panose="020B0604020202020204" pitchFamily="34" charset="0"/>
                        <a:buNone/>
                      </a:pPr>
                      <a:r>
                        <a:rPr lang="en-US" sz="1600" b="0" i="0" u="none" strike="noStrike" cap="none">
                          <a:solidFill>
                            <a:srgbClr val="001297"/>
                          </a:solidFill>
                          <a:effectLst/>
                          <a:latin typeface="Nunito" pitchFamily="2" charset="77"/>
                          <a:ea typeface="+mn-ea"/>
                          <a:cs typeface="+mn-cs"/>
                          <a:sym typeface="Arial"/>
                        </a:rPr>
                        <a:t>Health tips from existing CE health professionals e.g. dietitians</a:t>
                      </a:r>
                    </a:p>
                  </a:txBody>
                  <a:tcPr>
                    <a:solidFill>
                      <a:srgbClr val="79D5E6"/>
                    </a:solidFill>
                  </a:tcPr>
                </a:tc>
                <a:tc>
                  <a:txBody>
                    <a:bodyPr/>
                    <a:lstStyle/>
                    <a:p>
                      <a:endParaRPr lang="en-US" sz="1600" b="0" i="0" u="none" strike="noStrike" cap="none">
                        <a:solidFill>
                          <a:schemeClr val="dk1"/>
                        </a:solidFill>
                        <a:effectLst/>
                        <a:latin typeface="Nunito" pitchFamily="2" charset="77"/>
                        <a:ea typeface="+mn-ea"/>
                        <a:cs typeface="+mn-cs"/>
                        <a:sym typeface="Arial"/>
                      </a:endParaRPr>
                    </a:p>
                    <a:p>
                      <a:pPr marL="0" indent="0">
                        <a:spcAft>
                          <a:spcPts val="1200"/>
                        </a:spcAft>
                        <a:buFont typeface="Arial" panose="020B0604020202020204" pitchFamily="34" charset="0"/>
                        <a:buNone/>
                      </a:pPr>
                      <a:r>
                        <a:rPr lang="en-US" sz="1600" b="0" i="0" u="none" strike="noStrike" cap="none">
                          <a:solidFill>
                            <a:srgbClr val="001297"/>
                          </a:solidFill>
                          <a:effectLst/>
                          <a:latin typeface="Nunito" pitchFamily="2" charset="77"/>
                          <a:ea typeface="+mn-ea"/>
                          <a:cs typeface="+mn-cs"/>
                          <a:sym typeface="Arial"/>
                        </a:rPr>
                        <a:t>We’ve got dietitian and health professionals who work here, (we) would love to get some monthly tips or a masterclass.”</a:t>
                      </a:r>
                    </a:p>
                  </a:txBody>
                  <a:tcPr>
                    <a:solidFill>
                      <a:srgbClr val="79D5E6"/>
                    </a:solidFill>
                  </a:tcPr>
                </a:tc>
                <a:extLst>
                  <a:ext uri="{0D108BD9-81ED-4DB2-BD59-A6C34878D82A}">
                    <a16:rowId xmlns:a16="http://schemas.microsoft.com/office/drawing/2014/main" val="1023187620"/>
                  </a:ext>
                </a:extLst>
              </a:tr>
              <a:tr h="1704974">
                <a:tc>
                  <a:txBody>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panose="020B0604020202020204" pitchFamily="34" charset="0"/>
                        <a:buNone/>
                        <a:tabLst/>
                        <a:defRPr/>
                      </a:pPr>
                      <a:r>
                        <a:rPr lang="en-US" sz="1600" b="0" i="0" u="none" strike="noStrike" cap="none">
                          <a:solidFill>
                            <a:srgbClr val="001297"/>
                          </a:solidFill>
                          <a:effectLst/>
                          <a:latin typeface="Nunito" pitchFamily="2" charset="77"/>
                          <a:ea typeface="+mn-ea"/>
                          <a:cs typeface="+mn-cs"/>
                          <a:sym typeface="Arial"/>
                        </a:rPr>
                        <a:t>Team building activities e.g. sports day</a:t>
                      </a:r>
                    </a:p>
                  </a:txBody>
                  <a:tcPr>
                    <a:solidFill>
                      <a:srgbClr val="79D5E6"/>
                    </a:solidFill>
                  </a:tcPr>
                </a:tc>
                <a:tc>
                  <a:txBody>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panose="020B0604020202020204" pitchFamily="34" charset="0"/>
                        <a:buNone/>
                        <a:tabLst/>
                        <a:defRPr/>
                      </a:pPr>
                      <a:r>
                        <a:rPr lang="en-US" sz="1600" b="0" i="0" u="none" strike="noStrike" cap="none" dirty="0">
                          <a:solidFill>
                            <a:srgbClr val="001297"/>
                          </a:solidFill>
                          <a:effectLst/>
                          <a:latin typeface="Nunito" pitchFamily="2" charset="77"/>
                          <a:ea typeface="+mn-ea"/>
                          <a:cs typeface="+mn-cs"/>
                          <a:sym typeface="Arial"/>
                        </a:rPr>
                        <a:t>“Team building activity, for Easter we did an egg and spoon race and it gets people involved.”</a:t>
                      </a:r>
                    </a:p>
                    <a:p>
                      <a:pPr marL="0" marR="0" lvl="0" indent="0" algn="l" defTabSz="914400" rtl="0" eaLnBrk="1" fontAlgn="auto" latinLnBrk="0" hangingPunct="1">
                        <a:lnSpc>
                          <a:spcPct val="100000"/>
                        </a:lnSpc>
                        <a:spcBef>
                          <a:spcPts val="0"/>
                        </a:spcBef>
                        <a:spcAft>
                          <a:spcPts val="1200"/>
                        </a:spcAft>
                        <a:buClr>
                          <a:srgbClr val="000000"/>
                        </a:buClr>
                        <a:buSzTx/>
                        <a:buFont typeface="Arial" panose="020B0604020202020204" pitchFamily="34" charset="0"/>
                        <a:buNone/>
                        <a:tabLst/>
                        <a:defRPr/>
                      </a:pPr>
                      <a:endParaRPr lang="en-US" sz="1600" b="0" i="0" u="none" strike="noStrike" cap="none" dirty="0">
                        <a:solidFill>
                          <a:srgbClr val="001297"/>
                        </a:solidFill>
                        <a:effectLst/>
                        <a:latin typeface="Nunito" pitchFamily="2" charset="77"/>
                        <a:ea typeface="+mn-ea"/>
                        <a:cs typeface="+mn-cs"/>
                        <a:sym typeface="Arial"/>
                      </a:endParaRPr>
                    </a:p>
                    <a:p>
                      <a:pPr marL="0" marR="0" lvl="0" indent="0" algn="l" defTabSz="914400" rtl="0" eaLnBrk="1" fontAlgn="auto" latinLnBrk="0" hangingPunct="1">
                        <a:lnSpc>
                          <a:spcPct val="100000"/>
                        </a:lnSpc>
                        <a:spcBef>
                          <a:spcPts val="0"/>
                        </a:spcBef>
                        <a:spcAft>
                          <a:spcPts val="1200"/>
                        </a:spcAft>
                        <a:buClr>
                          <a:srgbClr val="000000"/>
                        </a:buClr>
                        <a:buSzTx/>
                        <a:buFont typeface="Arial" panose="020B0604020202020204" pitchFamily="34" charset="0"/>
                        <a:buNone/>
                        <a:tabLst/>
                        <a:defRPr/>
                      </a:pPr>
                      <a:r>
                        <a:rPr lang="en-US" sz="1600" b="0" i="0" u="none" strike="noStrike" cap="none" dirty="0">
                          <a:solidFill>
                            <a:srgbClr val="001297"/>
                          </a:solidFill>
                          <a:effectLst/>
                          <a:latin typeface="Nunito" pitchFamily="2" charset="77"/>
                          <a:ea typeface="+mn-ea"/>
                          <a:cs typeface="+mn-cs"/>
                          <a:sym typeface="Arial"/>
                        </a:rPr>
                        <a:t>“Team building activities - every now and then we have a </a:t>
                      </a:r>
                      <a:r>
                        <a:rPr lang="en-US" sz="1600" b="0" i="0" u="none" strike="noStrike" cap="none" dirty="0" err="1">
                          <a:solidFill>
                            <a:srgbClr val="001297"/>
                          </a:solidFill>
                          <a:effectLst/>
                          <a:latin typeface="Nunito" pitchFamily="2" charset="77"/>
                          <a:ea typeface="+mn-ea"/>
                          <a:cs typeface="+mn-cs"/>
                          <a:sym typeface="Arial"/>
                        </a:rPr>
                        <a:t>bbq</a:t>
                      </a:r>
                      <a:r>
                        <a:rPr lang="en-US" sz="1600" b="0" i="0" u="none" strike="noStrike" cap="none" dirty="0">
                          <a:solidFill>
                            <a:srgbClr val="001297"/>
                          </a:solidFill>
                          <a:effectLst/>
                          <a:latin typeface="Nunito" pitchFamily="2" charset="77"/>
                          <a:ea typeface="+mn-ea"/>
                          <a:cs typeface="+mn-cs"/>
                          <a:sym typeface="Arial"/>
                        </a:rPr>
                        <a:t>.  It’s not about being active, but maybe we could have it around an event like grand final day.  We have done the Escape room at </a:t>
                      </a:r>
                      <a:r>
                        <a:rPr lang="en-US" sz="1600" b="0" i="0" u="none" strike="noStrike" cap="none" dirty="0" err="1">
                          <a:solidFill>
                            <a:srgbClr val="001297"/>
                          </a:solidFill>
                          <a:effectLst/>
                          <a:latin typeface="Nunito" pitchFamily="2" charset="77"/>
                          <a:ea typeface="+mn-ea"/>
                          <a:cs typeface="+mn-cs"/>
                          <a:sym typeface="Arial"/>
                        </a:rPr>
                        <a:t>Fyansford</a:t>
                      </a:r>
                      <a:r>
                        <a:rPr lang="en-US" sz="1600" b="0" i="0" u="none" strike="noStrike" cap="none" dirty="0">
                          <a:solidFill>
                            <a:srgbClr val="001297"/>
                          </a:solidFill>
                          <a:effectLst/>
                          <a:latin typeface="Nunito" pitchFamily="2" charset="77"/>
                          <a:ea typeface="+mn-ea"/>
                          <a:cs typeface="+mn-cs"/>
                          <a:sym typeface="Arial"/>
                        </a:rPr>
                        <a:t> and picked a partner that we didn’t work with every day.  It was fun. There’s a basketball ring </a:t>
                      </a:r>
                      <a:br>
                        <a:rPr lang="en-US" sz="1600" b="0" i="0" u="none" strike="noStrike" cap="none" dirty="0">
                          <a:solidFill>
                            <a:srgbClr val="001297"/>
                          </a:solidFill>
                          <a:effectLst/>
                          <a:latin typeface="Nunito" pitchFamily="2" charset="77"/>
                          <a:ea typeface="+mn-ea"/>
                          <a:cs typeface="+mn-cs"/>
                          <a:sym typeface="Arial"/>
                        </a:rPr>
                      </a:br>
                      <a:r>
                        <a:rPr lang="en-US" sz="1600" b="0" i="0" u="none" strike="noStrike" cap="none" dirty="0">
                          <a:solidFill>
                            <a:srgbClr val="001297"/>
                          </a:solidFill>
                          <a:effectLst/>
                          <a:latin typeface="Nunito" pitchFamily="2" charset="77"/>
                          <a:ea typeface="+mn-ea"/>
                          <a:cs typeface="+mn-cs"/>
                          <a:sym typeface="Arial"/>
                        </a:rPr>
                        <a:t>out side.”</a:t>
                      </a:r>
                    </a:p>
                  </a:txBody>
                  <a:tcPr>
                    <a:solidFill>
                      <a:srgbClr val="79D5E6"/>
                    </a:solidFill>
                  </a:tcPr>
                </a:tc>
                <a:extLst>
                  <a:ext uri="{0D108BD9-81ED-4DB2-BD59-A6C34878D82A}">
                    <a16:rowId xmlns:a16="http://schemas.microsoft.com/office/drawing/2014/main" val="1631726223"/>
                  </a:ext>
                </a:extLst>
              </a:tr>
            </a:tbl>
          </a:graphicData>
        </a:graphic>
      </p:graphicFrame>
      <p:pic>
        <p:nvPicPr>
          <p:cNvPr id="5" name="Picture 4">
            <a:extLst>
              <a:ext uri="{FF2B5EF4-FFF2-40B4-BE49-F238E27FC236}">
                <a16:creationId xmlns:a16="http://schemas.microsoft.com/office/drawing/2014/main" id="{D1178739-6157-671B-22B2-C657191701DD}"/>
              </a:ext>
            </a:extLst>
          </p:cNvPr>
          <p:cNvPicPr>
            <a:picLocks noChangeAspect="1"/>
          </p:cNvPicPr>
          <p:nvPr/>
        </p:nvPicPr>
        <p:blipFill>
          <a:blip r:embed="rId2"/>
          <a:stretch>
            <a:fillRect/>
          </a:stretch>
        </p:blipFill>
        <p:spPr>
          <a:xfrm>
            <a:off x="11223448" y="214009"/>
            <a:ext cx="2468880" cy="6858000"/>
          </a:xfrm>
          <a:prstGeom prst="rect">
            <a:avLst/>
          </a:prstGeom>
        </p:spPr>
      </p:pic>
      <p:pic>
        <p:nvPicPr>
          <p:cNvPr id="6" name="Picture 5">
            <a:extLst>
              <a:ext uri="{FF2B5EF4-FFF2-40B4-BE49-F238E27FC236}">
                <a16:creationId xmlns:a16="http://schemas.microsoft.com/office/drawing/2014/main" id="{B8F31D40-999C-4702-E468-453CB22CF637}"/>
              </a:ext>
            </a:extLst>
          </p:cNvPr>
          <p:cNvPicPr>
            <a:picLocks noChangeAspect="1"/>
          </p:cNvPicPr>
          <p:nvPr/>
        </p:nvPicPr>
        <p:blipFill>
          <a:blip r:embed="rId3"/>
          <a:stretch>
            <a:fillRect/>
          </a:stretch>
        </p:blipFill>
        <p:spPr>
          <a:xfrm>
            <a:off x="-1562764" y="0"/>
            <a:ext cx="2531314" cy="6858000"/>
          </a:xfrm>
          <a:prstGeom prst="rect">
            <a:avLst/>
          </a:prstGeom>
        </p:spPr>
      </p:pic>
    </p:spTree>
    <p:extLst>
      <p:ext uri="{BB962C8B-B14F-4D97-AF65-F5344CB8AC3E}">
        <p14:creationId xmlns:p14="http://schemas.microsoft.com/office/powerpoint/2010/main" val="545143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9;p4" descr="Rectangle 1">
            <a:extLst>
              <a:ext uri="{FF2B5EF4-FFF2-40B4-BE49-F238E27FC236}">
                <a16:creationId xmlns:a16="http://schemas.microsoft.com/office/drawing/2014/main" id="{5A944F6C-01B2-CE59-643D-416B76012E8F}"/>
              </a:ext>
            </a:extLst>
          </p:cNvPr>
          <p:cNvSpPr/>
          <p:nvPr/>
        </p:nvSpPr>
        <p:spPr>
          <a:xfrm>
            <a:off x="1285130" y="620702"/>
            <a:ext cx="9621738" cy="461624"/>
          </a:xfrm>
          <a:prstGeom prst="rect">
            <a:avLst/>
          </a:prstGeom>
          <a:noFill/>
          <a:ln>
            <a:noFill/>
          </a:ln>
        </p:spPr>
        <p:txBody>
          <a:bodyPr spcFirstLastPara="1" wrap="square" lIns="45700" tIns="45700" rIns="45700" bIns="45700" numCol="1" anchor="t" anchorCtr="0">
            <a:spAutoFit/>
          </a:bodyPr>
          <a:lstStyle/>
          <a:p>
            <a:pPr marL="0" marR="0" lvl="0" indent="0" algn="ctr" rtl="0">
              <a:lnSpc>
                <a:spcPct val="100000"/>
              </a:lnSpc>
              <a:spcBef>
                <a:spcPts val="0"/>
              </a:spcBef>
              <a:spcAft>
                <a:spcPts val="0"/>
              </a:spcAft>
              <a:buClr>
                <a:srgbClr val="001297"/>
              </a:buClr>
              <a:buSzPts val="1800"/>
              <a:buFont typeface="Nunito"/>
              <a:buNone/>
            </a:pPr>
            <a:r>
              <a:rPr lang="en-US" sz="2400" u="none" strike="noStrike" cap="none">
                <a:solidFill>
                  <a:srgbClr val="008BFF"/>
                </a:solidFill>
                <a:latin typeface="Oswald Medium" pitchFamily="2" charset="77"/>
                <a:ea typeface="Nunito"/>
                <a:cs typeface="Nunito"/>
                <a:sym typeface="Nunito"/>
              </a:rPr>
              <a:t>HIGH IMPACT, LOW FEASIBILITY</a:t>
            </a:r>
          </a:p>
        </p:txBody>
      </p:sp>
      <p:graphicFrame>
        <p:nvGraphicFramePr>
          <p:cNvPr id="2" name="Table 3">
            <a:extLst>
              <a:ext uri="{FF2B5EF4-FFF2-40B4-BE49-F238E27FC236}">
                <a16:creationId xmlns:a16="http://schemas.microsoft.com/office/drawing/2014/main" id="{865D40E5-4871-D5AF-976F-5E2F8738D8C6}"/>
              </a:ext>
            </a:extLst>
          </p:cNvPr>
          <p:cNvGraphicFramePr>
            <a:graphicFrameLocks noGrp="1"/>
          </p:cNvGraphicFramePr>
          <p:nvPr>
            <p:extLst>
              <p:ext uri="{D42A27DB-BD31-4B8C-83A1-F6EECF244321}">
                <p14:modId xmlns:p14="http://schemas.microsoft.com/office/powerpoint/2010/main" val="1374243193"/>
              </p:ext>
            </p:extLst>
          </p:nvPr>
        </p:nvGraphicFramePr>
        <p:xfrm>
          <a:off x="1285130" y="1296331"/>
          <a:ext cx="9621738" cy="4701052"/>
        </p:xfrm>
        <a:graphic>
          <a:graphicData uri="http://schemas.openxmlformats.org/drawingml/2006/table">
            <a:tbl>
              <a:tblPr firstRow="1" bandRow="1">
                <a:tableStyleId>{5C22544A-7EE6-4342-B048-85BDC9FD1C3A}</a:tableStyleId>
              </a:tblPr>
              <a:tblGrid>
                <a:gridCol w="4810869">
                  <a:extLst>
                    <a:ext uri="{9D8B030D-6E8A-4147-A177-3AD203B41FA5}">
                      <a16:colId xmlns:a16="http://schemas.microsoft.com/office/drawing/2014/main" val="1784089350"/>
                    </a:ext>
                  </a:extLst>
                </a:gridCol>
                <a:gridCol w="4810869">
                  <a:extLst>
                    <a:ext uri="{9D8B030D-6E8A-4147-A177-3AD203B41FA5}">
                      <a16:colId xmlns:a16="http://schemas.microsoft.com/office/drawing/2014/main" val="1304399510"/>
                    </a:ext>
                  </a:extLst>
                </a:gridCol>
              </a:tblGrid>
              <a:tr h="797667">
                <a:tc>
                  <a:txBody>
                    <a:bodyPr/>
                    <a:lstStyle/>
                    <a:p>
                      <a:pPr algn="ctr">
                        <a:lnSpc>
                          <a:spcPct val="107000"/>
                        </a:lnSpc>
                        <a:spcBef>
                          <a:spcPts val="1200"/>
                        </a:spcBef>
                        <a:spcAft>
                          <a:spcPts val="0"/>
                        </a:spcAft>
                      </a:pPr>
                      <a:endParaRPr lang="en-US" sz="1800" b="1" i="0">
                        <a:solidFill>
                          <a:schemeClr val="bg1"/>
                        </a:solidFill>
                        <a:effectLst/>
                        <a:latin typeface="Nunito" pitchFamily="2" charset="77"/>
                        <a:ea typeface="Calibri" panose="020F0502020204030204" pitchFamily="34" charset="0"/>
                        <a:cs typeface="Times New Roman" panose="02020603050405020304" pitchFamily="18" charset="0"/>
                      </a:endParaRPr>
                    </a:p>
                    <a:p>
                      <a:pPr algn="ctr">
                        <a:lnSpc>
                          <a:spcPct val="107000"/>
                        </a:lnSpc>
                        <a:spcBef>
                          <a:spcPts val="0"/>
                        </a:spcBef>
                        <a:spcAft>
                          <a:spcPts val="0"/>
                        </a:spcAft>
                      </a:pPr>
                      <a:r>
                        <a:rPr lang="en-US" sz="1800" b="1" i="0">
                          <a:solidFill>
                            <a:schemeClr val="bg1"/>
                          </a:solidFill>
                          <a:effectLst/>
                          <a:latin typeface="Nunito" pitchFamily="2" charset="77"/>
                          <a:ea typeface="Calibri" panose="020F0502020204030204" pitchFamily="34" charset="0"/>
                          <a:cs typeface="Times New Roman" panose="02020603050405020304" pitchFamily="18" charset="0"/>
                        </a:rPr>
                        <a:t>Action idea</a:t>
                      </a:r>
                      <a:endParaRPr lang="en-AU" sz="1800" b="1" i="0">
                        <a:solidFill>
                          <a:schemeClr val="bg1"/>
                        </a:solidFill>
                        <a:effectLst/>
                        <a:latin typeface="Nunito" pitchFamily="2" charset="77"/>
                        <a:ea typeface="Calibri" panose="020F0502020204030204" pitchFamily="34" charset="0"/>
                        <a:cs typeface="Times New Roman" panose="02020603050405020304" pitchFamily="18" charset="0"/>
                      </a:endParaRPr>
                    </a:p>
                  </a:txBody>
                  <a:tcPr marL="68580" marR="68580" marT="0" marB="0">
                    <a:solidFill>
                      <a:srgbClr val="001297"/>
                    </a:solidFill>
                  </a:tcPr>
                </a:tc>
                <a:tc>
                  <a:txBody>
                    <a:bodyPr/>
                    <a:lstStyle/>
                    <a:p>
                      <a:pPr algn="ctr">
                        <a:lnSpc>
                          <a:spcPct val="107000"/>
                        </a:lnSpc>
                        <a:spcAft>
                          <a:spcPts val="0"/>
                        </a:spcAft>
                      </a:pPr>
                      <a:endParaRPr lang="en-US" sz="1800" b="1" i="0">
                        <a:solidFill>
                          <a:schemeClr val="bg1"/>
                        </a:solidFill>
                        <a:effectLst/>
                        <a:latin typeface="Nunito" pitchFamily="2" charset="77"/>
                        <a:ea typeface="Calibri" panose="020F0502020204030204" pitchFamily="34" charset="0"/>
                        <a:cs typeface="Times New Roman" panose="02020603050405020304" pitchFamily="18" charset="0"/>
                      </a:endParaRPr>
                    </a:p>
                    <a:p>
                      <a:pPr algn="ctr">
                        <a:lnSpc>
                          <a:spcPct val="107000"/>
                        </a:lnSpc>
                        <a:spcAft>
                          <a:spcPts val="0"/>
                        </a:spcAft>
                      </a:pPr>
                      <a:r>
                        <a:rPr lang="en-US" sz="1800" b="1" i="0">
                          <a:solidFill>
                            <a:schemeClr val="bg1"/>
                          </a:solidFill>
                          <a:effectLst/>
                          <a:latin typeface="Nunito" pitchFamily="2" charset="77"/>
                          <a:ea typeface="Calibri" panose="020F0502020204030204" pitchFamily="34" charset="0"/>
                          <a:cs typeface="Times New Roman" panose="02020603050405020304" pitchFamily="18" charset="0"/>
                        </a:rPr>
                        <a:t>Description</a:t>
                      </a:r>
                      <a:endParaRPr lang="en-AU" sz="1800" b="1" i="0">
                        <a:solidFill>
                          <a:schemeClr val="bg1"/>
                        </a:solidFill>
                        <a:effectLst/>
                        <a:latin typeface="Nunito" pitchFamily="2" charset="77"/>
                        <a:ea typeface="Calibri" panose="020F0502020204030204" pitchFamily="34" charset="0"/>
                        <a:cs typeface="Times New Roman" panose="02020603050405020304" pitchFamily="18" charset="0"/>
                      </a:endParaRPr>
                    </a:p>
                  </a:txBody>
                  <a:tcPr marL="68580" marR="68580" marT="0" marB="0">
                    <a:solidFill>
                      <a:srgbClr val="001297"/>
                    </a:solidFill>
                  </a:tcPr>
                </a:tc>
                <a:extLst>
                  <a:ext uri="{0D108BD9-81ED-4DB2-BD59-A6C34878D82A}">
                    <a16:rowId xmlns:a16="http://schemas.microsoft.com/office/drawing/2014/main" val="2653767956"/>
                  </a:ext>
                </a:extLst>
              </a:tr>
              <a:tr h="1556425">
                <a:tc>
                  <a:txBody>
                    <a:bodyPr/>
                    <a:lstStyle/>
                    <a:p>
                      <a:endParaRPr lang="en-US" sz="1600" b="0" i="0" u="none" strike="noStrike" cap="none">
                        <a:solidFill>
                          <a:schemeClr val="dk1"/>
                        </a:solidFill>
                        <a:effectLst/>
                        <a:latin typeface="Nunito" pitchFamily="2" charset="77"/>
                        <a:ea typeface="+mn-ea"/>
                        <a:cs typeface="+mn-cs"/>
                        <a:sym typeface="Arial"/>
                      </a:endParaRPr>
                    </a:p>
                    <a:p>
                      <a:pPr marL="0" indent="0">
                        <a:spcAft>
                          <a:spcPts val="1200"/>
                        </a:spcAft>
                        <a:buFont typeface="Arial" panose="020B0604020202020204" pitchFamily="34" charset="0"/>
                        <a:buNone/>
                      </a:pPr>
                      <a:r>
                        <a:rPr lang="en-US" sz="1600" b="0" i="0" u="none" strike="noStrike" cap="none">
                          <a:solidFill>
                            <a:srgbClr val="001297"/>
                          </a:solidFill>
                          <a:effectLst/>
                          <a:latin typeface="Nunito" pitchFamily="2" charset="77"/>
                          <a:ea typeface="+mn-ea"/>
                          <a:cs typeface="+mn-cs"/>
                          <a:sym typeface="Arial"/>
                        </a:rPr>
                        <a:t>Minibus to the You </a:t>
                      </a:r>
                      <a:r>
                        <a:rPr lang="en-US" sz="1600" b="0" i="0" u="none" strike="noStrike" cap="none" err="1">
                          <a:solidFill>
                            <a:srgbClr val="001297"/>
                          </a:solidFill>
                          <a:effectLst/>
                          <a:latin typeface="Nunito" pitchFamily="2" charset="77"/>
                          <a:ea typeface="+mn-ea"/>
                          <a:cs typeface="+mn-cs"/>
                          <a:sym typeface="Arial"/>
                        </a:rPr>
                        <a:t>Yangs</a:t>
                      </a:r>
                      <a:r>
                        <a:rPr lang="en-US" sz="1600" b="0" i="0" u="none" strike="noStrike" cap="none">
                          <a:solidFill>
                            <a:srgbClr val="001297"/>
                          </a:solidFill>
                          <a:effectLst/>
                          <a:latin typeface="Nunito" pitchFamily="2" charset="77"/>
                          <a:ea typeface="+mn-ea"/>
                          <a:cs typeface="+mn-cs"/>
                          <a:sym typeface="Arial"/>
                        </a:rPr>
                        <a:t> during lunch for walking/running group</a:t>
                      </a:r>
                    </a:p>
                  </a:txBody>
                  <a:tcPr>
                    <a:solidFill>
                      <a:srgbClr val="79D5E6"/>
                    </a:solidFill>
                  </a:tcPr>
                </a:tc>
                <a:tc>
                  <a:txBody>
                    <a:bodyPr/>
                    <a:lstStyle/>
                    <a:p>
                      <a:endParaRPr lang="en-US" sz="1600" b="0" i="0" u="none" strike="noStrike" cap="none">
                        <a:solidFill>
                          <a:schemeClr val="dk1"/>
                        </a:solidFill>
                        <a:effectLst/>
                        <a:latin typeface="Nunito" pitchFamily="2" charset="77"/>
                        <a:ea typeface="+mn-ea"/>
                        <a:cs typeface="+mn-cs"/>
                        <a:sym typeface="Arial"/>
                      </a:endParaRPr>
                    </a:p>
                    <a:p>
                      <a:pPr marL="0" indent="0">
                        <a:spcAft>
                          <a:spcPts val="1200"/>
                        </a:spcAft>
                        <a:buFont typeface="Arial" panose="020B0604020202020204" pitchFamily="34" charset="0"/>
                        <a:buNone/>
                      </a:pPr>
                      <a:r>
                        <a:rPr lang="en-US" sz="1600" b="0" i="0" u="none" strike="noStrike" cap="none">
                          <a:solidFill>
                            <a:srgbClr val="001297"/>
                          </a:solidFill>
                          <a:effectLst/>
                          <a:latin typeface="Nunito" pitchFamily="2" charset="77"/>
                          <a:ea typeface="+mn-ea"/>
                          <a:cs typeface="+mn-cs"/>
                          <a:sym typeface="Arial"/>
                        </a:rPr>
                        <a:t>“Once a week a mini bus to go to the You </a:t>
                      </a:r>
                      <a:r>
                        <a:rPr lang="en-US" sz="1600" b="0" i="0" u="none" strike="noStrike" cap="none" err="1">
                          <a:solidFill>
                            <a:srgbClr val="001297"/>
                          </a:solidFill>
                          <a:effectLst/>
                          <a:latin typeface="Nunito" pitchFamily="2" charset="77"/>
                          <a:ea typeface="+mn-ea"/>
                          <a:cs typeface="+mn-cs"/>
                          <a:sym typeface="Arial"/>
                        </a:rPr>
                        <a:t>Yangs</a:t>
                      </a:r>
                      <a:r>
                        <a:rPr lang="en-US" sz="1600" b="0" i="0" u="none" strike="noStrike" cap="none">
                          <a:solidFill>
                            <a:srgbClr val="001297"/>
                          </a:solidFill>
                          <a:effectLst/>
                          <a:latin typeface="Nunito" pitchFamily="2" charset="77"/>
                          <a:ea typeface="+mn-ea"/>
                          <a:cs typeface="+mn-cs"/>
                          <a:sym typeface="Arial"/>
                        </a:rPr>
                        <a:t> and go for a walk or run and leaves a certain time and then comes back. This would be high impact.”</a:t>
                      </a:r>
                    </a:p>
                  </a:txBody>
                  <a:tcPr>
                    <a:solidFill>
                      <a:srgbClr val="79D5E6"/>
                    </a:solidFill>
                  </a:tcPr>
                </a:tc>
                <a:extLst>
                  <a:ext uri="{0D108BD9-81ED-4DB2-BD59-A6C34878D82A}">
                    <a16:rowId xmlns:a16="http://schemas.microsoft.com/office/drawing/2014/main" val="1023187620"/>
                  </a:ext>
                </a:extLst>
              </a:tr>
              <a:tr h="1704974">
                <a:tc>
                  <a:txBody>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panose="020B0604020202020204" pitchFamily="34" charset="0"/>
                        <a:buNone/>
                        <a:tabLst/>
                        <a:defRPr/>
                      </a:pPr>
                      <a:r>
                        <a:rPr lang="en-US" sz="1600" b="0" i="0" u="none" strike="noStrike" cap="none">
                          <a:solidFill>
                            <a:srgbClr val="001297"/>
                          </a:solidFill>
                          <a:effectLst/>
                          <a:latin typeface="Nunito" pitchFamily="2" charset="77"/>
                          <a:ea typeface="+mn-ea"/>
                          <a:cs typeface="+mn-cs"/>
                          <a:sym typeface="Arial"/>
                        </a:rPr>
                        <a:t>Onsite gym and shower facilities</a:t>
                      </a:r>
                    </a:p>
                  </a:txBody>
                  <a:tcPr>
                    <a:solidFill>
                      <a:srgbClr val="79D5E6"/>
                    </a:solidFill>
                  </a:tcPr>
                </a:tc>
                <a:tc>
                  <a:txBody>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panose="020B0604020202020204" pitchFamily="34" charset="0"/>
                        <a:buNone/>
                        <a:tabLst/>
                        <a:defRPr/>
                      </a:pPr>
                      <a:r>
                        <a:rPr lang="en-US" sz="1600" b="0" i="0" u="none" strike="noStrike" cap="none" dirty="0">
                          <a:solidFill>
                            <a:srgbClr val="001297"/>
                          </a:solidFill>
                          <a:effectLst/>
                          <a:latin typeface="Nunito" pitchFamily="2" charset="77"/>
                          <a:ea typeface="+mn-ea"/>
                          <a:cs typeface="+mn-cs"/>
                          <a:sym typeface="Arial"/>
                        </a:rPr>
                        <a:t>“Talks of onsite gym and shower and I feel like that’s a good idea and anyone can go in there any time. It is very achievable, the gym section would be easier to install than the shower.”</a:t>
                      </a:r>
                    </a:p>
                    <a:p>
                      <a:pPr marL="0" marR="0" lvl="0" indent="0" algn="l" defTabSz="914400" rtl="0" eaLnBrk="1" fontAlgn="auto" latinLnBrk="0" hangingPunct="1">
                        <a:lnSpc>
                          <a:spcPct val="100000"/>
                        </a:lnSpc>
                        <a:spcBef>
                          <a:spcPts val="0"/>
                        </a:spcBef>
                        <a:spcAft>
                          <a:spcPts val="1200"/>
                        </a:spcAft>
                        <a:buClr>
                          <a:srgbClr val="000000"/>
                        </a:buClr>
                        <a:buSzTx/>
                        <a:buFont typeface="Arial" panose="020B0604020202020204" pitchFamily="34" charset="0"/>
                        <a:buNone/>
                        <a:tabLst/>
                        <a:defRPr/>
                      </a:pPr>
                      <a:r>
                        <a:rPr lang="en-US" sz="1600" b="0" i="0" u="none" strike="noStrike" cap="none" dirty="0">
                          <a:solidFill>
                            <a:srgbClr val="001297"/>
                          </a:solidFill>
                          <a:effectLst/>
                          <a:latin typeface="Nunito" pitchFamily="2" charset="77"/>
                          <a:ea typeface="+mn-ea"/>
                          <a:cs typeface="+mn-cs"/>
                          <a:sym typeface="Arial"/>
                        </a:rPr>
                        <a:t>“I feel like I would be more likely to use a gym then the walking track. I walk around the warehouse.”</a:t>
                      </a:r>
                    </a:p>
                    <a:p>
                      <a:pPr marL="0" marR="0" lvl="0" indent="0" algn="l" defTabSz="914400" rtl="0" eaLnBrk="1" fontAlgn="auto" latinLnBrk="0" hangingPunct="1">
                        <a:lnSpc>
                          <a:spcPct val="100000"/>
                        </a:lnSpc>
                        <a:spcBef>
                          <a:spcPts val="0"/>
                        </a:spcBef>
                        <a:spcAft>
                          <a:spcPts val="1200"/>
                        </a:spcAft>
                        <a:buClr>
                          <a:srgbClr val="000000"/>
                        </a:buClr>
                        <a:buSzTx/>
                        <a:buFont typeface="Arial" panose="020B0604020202020204" pitchFamily="34" charset="0"/>
                        <a:buNone/>
                        <a:tabLst/>
                        <a:defRPr/>
                      </a:pPr>
                      <a:endParaRPr lang="en-US" sz="1600" b="0" i="0" u="none" strike="noStrike" cap="none" dirty="0">
                        <a:solidFill>
                          <a:srgbClr val="001297"/>
                        </a:solidFill>
                        <a:effectLst/>
                        <a:latin typeface="Nunito" pitchFamily="2" charset="77"/>
                        <a:ea typeface="+mn-ea"/>
                        <a:cs typeface="+mn-cs"/>
                        <a:sym typeface="Arial"/>
                      </a:endParaRPr>
                    </a:p>
                  </a:txBody>
                  <a:tcPr>
                    <a:solidFill>
                      <a:srgbClr val="79D5E6"/>
                    </a:solidFill>
                  </a:tcPr>
                </a:tc>
                <a:extLst>
                  <a:ext uri="{0D108BD9-81ED-4DB2-BD59-A6C34878D82A}">
                    <a16:rowId xmlns:a16="http://schemas.microsoft.com/office/drawing/2014/main" val="1631726223"/>
                  </a:ext>
                </a:extLst>
              </a:tr>
            </a:tbl>
          </a:graphicData>
        </a:graphic>
      </p:graphicFrame>
      <p:pic>
        <p:nvPicPr>
          <p:cNvPr id="5" name="Picture 4">
            <a:extLst>
              <a:ext uri="{FF2B5EF4-FFF2-40B4-BE49-F238E27FC236}">
                <a16:creationId xmlns:a16="http://schemas.microsoft.com/office/drawing/2014/main" id="{3D984652-CA03-C019-64B1-DA54F0A9D6DC}"/>
              </a:ext>
            </a:extLst>
          </p:cNvPr>
          <p:cNvPicPr>
            <a:picLocks noChangeAspect="1"/>
          </p:cNvPicPr>
          <p:nvPr/>
        </p:nvPicPr>
        <p:blipFill>
          <a:blip r:embed="rId2"/>
          <a:stretch>
            <a:fillRect/>
          </a:stretch>
        </p:blipFill>
        <p:spPr>
          <a:xfrm>
            <a:off x="11223448" y="214009"/>
            <a:ext cx="2468880" cy="6858000"/>
          </a:xfrm>
          <a:prstGeom prst="rect">
            <a:avLst/>
          </a:prstGeom>
        </p:spPr>
      </p:pic>
      <p:pic>
        <p:nvPicPr>
          <p:cNvPr id="6" name="Picture 5">
            <a:extLst>
              <a:ext uri="{FF2B5EF4-FFF2-40B4-BE49-F238E27FC236}">
                <a16:creationId xmlns:a16="http://schemas.microsoft.com/office/drawing/2014/main" id="{D9CB9525-635B-49F5-352A-61C8C44AD25C}"/>
              </a:ext>
            </a:extLst>
          </p:cNvPr>
          <p:cNvPicPr>
            <a:picLocks noChangeAspect="1"/>
          </p:cNvPicPr>
          <p:nvPr/>
        </p:nvPicPr>
        <p:blipFill>
          <a:blip r:embed="rId3"/>
          <a:stretch>
            <a:fillRect/>
          </a:stretch>
        </p:blipFill>
        <p:spPr>
          <a:xfrm>
            <a:off x="-1562764" y="0"/>
            <a:ext cx="2531314" cy="6858000"/>
          </a:xfrm>
          <a:prstGeom prst="rect">
            <a:avLst/>
          </a:prstGeom>
        </p:spPr>
      </p:pic>
    </p:spTree>
    <p:extLst>
      <p:ext uri="{BB962C8B-B14F-4D97-AF65-F5344CB8AC3E}">
        <p14:creationId xmlns:p14="http://schemas.microsoft.com/office/powerpoint/2010/main" val="2282025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9;p4" descr="Rectangle 1">
            <a:extLst>
              <a:ext uri="{FF2B5EF4-FFF2-40B4-BE49-F238E27FC236}">
                <a16:creationId xmlns:a16="http://schemas.microsoft.com/office/drawing/2014/main" id="{5A944F6C-01B2-CE59-643D-416B76012E8F}"/>
              </a:ext>
            </a:extLst>
          </p:cNvPr>
          <p:cNvSpPr/>
          <p:nvPr/>
        </p:nvSpPr>
        <p:spPr>
          <a:xfrm>
            <a:off x="1285130" y="620702"/>
            <a:ext cx="9621738" cy="461624"/>
          </a:xfrm>
          <a:prstGeom prst="rect">
            <a:avLst/>
          </a:prstGeom>
          <a:noFill/>
          <a:ln>
            <a:noFill/>
          </a:ln>
        </p:spPr>
        <p:txBody>
          <a:bodyPr spcFirstLastPara="1" wrap="square" lIns="45700" tIns="45700" rIns="45700" bIns="45700" numCol="1" anchor="t" anchorCtr="0">
            <a:spAutoFit/>
          </a:bodyPr>
          <a:lstStyle/>
          <a:p>
            <a:pPr marL="0" marR="0" lvl="0" indent="0" algn="ctr" rtl="0">
              <a:lnSpc>
                <a:spcPct val="100000"/>
              </a:lnSpc>
              <a:spcBef>
                <a:spcPts val="0"/>
              </a:spcBef>
              <a:spcAft>
                <a:spcPts val="0"/>
              </a:spcAft>
              <a:buClr>
                <a:srgbClr val="001297"/>
              </a:buClr>
              <a:buSzPts val="1800"/>
              <a:buFont typeface="Nunito"/>
              <a:buNone/>
            </a:pPr>
            <a:r>
              <a:rPr lang="en-US" sz="2400" u="none" strike="noStrike" cap="none">
                <a:solidFill>
                  <a:srgbClr val="008BFF"/>
                </a:solidFill>
                <a:latin typeface="Oswald Medium" pitchFamily="2" charset="77"/>
                <a:ea typeface="Nunito"/>
                <a:cs typeface="Nunito"/>
                <a:sym typeface="Nunito"/>
              </a:rPr>
              <a:t>HIGH IMPACT, LOW FEASIBILITY</a:t>
            </a:r>
          </a:p>
        </p:txBody>
      </p:sp>
      <p:graphicFrame>
        <p:nvGraphicFramePr>
          <p:cNvPr id="2" name="Table 3">
            <a:extLst>
              <a:ext uri="{FF2B5EF4-FFF2-40B4-BE49-F238E27FC236}">
                <a16:creationId xmlns:a16="http://schemas.microsoft.com/office/drawing/2014/main" id="{865D40E5-4871-D5AF-976F-5E2F8738D8C6}"/>
              </a:ext>
            </a:extLst>
          </p:cNvPr>
          <p:cNvGraphicFramePr>
            <a:graphicFrameLocks noGrp="1"/>
          </p:cNvGraphicFramePr>
          <p:nvPr>
            <p:extLst>
              <p:ext uri="{D42A27DB-BD31-4B8C-83A1-F6EECF244321}">
                <p14:modId xmlns:p14="http://schemas.microsoft.com/office/powerpoint/2010/main" val="2051550042"/>
              </p:ext>
            </p:extLst>
          </p:nvPr>
        </p:nvGraphicFramePr>
        <p:xfrm>
          <a:off x="1285130" y="1296331"/>
          <a:ext cx="9621738" cy="4119987"/>
        </p:xfrm>
        <a:graphic>
          <a:graphicData uri="http://schemas.openxmlformats.org/drawingml/2006/table">
            <a:tbl>
              <a:tblPr firstRow="1" bandRow="1">
                <a:tableStyleId>{5C22544A-7EE6-4342-B048-85BDC9FD1C3A}</a:tableStyleId>
              </a:tblPr>
              <a:tblGrid>
                <a:gridCol w="4810869">
                  <a:extLst>
                    <a:ext uri="{9D8B030D-6E8A-4147-A177-3AD203B41FA5}">
                      <a16:colId xmlns:a16="http://schemas.microsoft.com/office/drawing/2014/main" val="1784089350"/>
                    </a:ext>
                  </a:extLst>
                </a:gridCol>
                <a:gridCol w="4810869">
                  <a:extLst>
                    <a:ext uri="{9D8B030D-6E8A-4147-A177-3AD203B41FA5}">
                      <a16:colId xmlns:a16="http://schemas.microsoft.com/office/drawing/2014/main" val="1304399510"/>
                    </a:ext>
                  </a:extLst>
                </a:gridCol>
              </a:tblGrid>
              <a:tr h="797667">
                <a:tc>
                  <a:txBody>
                    <a:bodyPr/>
                    <a:lstStyle/>
                    <a:p>
                      <a:pPr algn="ctr">
                        <a:lnSpc>
                          <a:spcPct val="107000"/>
                        </a:lnSpc>
                        <a:spcBef>
                          <a:spcPts val="1200"/>
                        </a:spcBef>
                        <a:spcAft>
                          <a:spcPts val="0"/>
                        </a:spcAft>
                      </a:pPr>
                      <a:endParaRPr lang="en-US" sz="1800" b="1" i="0">
                        <a:solidFill>
                          <a:schemeClr val="bg1"/>
                        </a:solidFill>
                        <a:effectLst/>
                        <a:latin typeface="Nunito" pitchFamily="2" charset="77"/>
                        <a:ea typeface="Calibri" panose="020F0502020204030204" pitchFamily="34" charset="0"/>
                        <a:cs typeface="Times New Roman" panose="02020603050405020304" pitchFamily="18" charset="0"/>
                      </a:endParaRPr>
                    </a:p>
                    <a:p>
                      <a:pPr algn="ctr">
                        <a:lnSpc>
                          <a:spcPct val="107000"/>
                        </a:lnSpc>
                        <a:spcBef>
                          <a:spcPts val="0"/>
                        </a:spcBef>
                        <a:spcAft>
                          <a:spcPts val="0"/>
                        </a:spcAft>
                      </a:pPr>
                      <a:r>
                        <a:rPr lang="en-US" sz="1800" b="1" i="0">
                          <a:solidFill>
                            <a:schemeClr val="bg1"/>
                          </a:solidFill>
                          <a:effectLst/>
                          <a:latin typeface="Nunito" pitchFamily="2" charset="77"/>
                          <a:ea typeface="Calibri" panose="020F0502020204030204" pitchFamily="34" charset="0"/>
                          <a:cs typeface="Times New Roman" panose="02020603050405020304" pitchFamily="18" charset="0"/>
                        </a:rPr>
                        <a:t>Action idea</a:t>
                      </a:r>
                      <a:endParaRPr lang="en-AU" sz="1800" b="1" i="0">
                        <a:solidFill>
                          <a:schemeClr val="bg1"/>
                        </a:solidFill>
                        <a:effectLst/>
                        <a:latin typeface="Nunito" pitchFamily="2" charset="77"/>
                        <a:ea typeface="Calibri" panose="020F0502020204030204" pitchFamily="34" charset="0"/>
                        <a:cs typeface="Times New Roman" panose="02020603050405020304" pitchFamily="18" charset="0"/>
                      </a:endParaRPr>
                    </a:p>
                  </a:txBody>
                  <a:tcPr marL="68580" marR="68580" marT="0" marB="0">
                    <a:solidFill>
                      <a:srgbClr val="001297"/>
                    </a:solidFill>
                  </a:tcPr>
                </a:tc>
                <a:tc>
                  <a:txBody>
                    <a:bodyPr/>
                    <a:lstStyle/>
                    <a:p>
                      <a:pPr algn="ctr">
                        <a:lnSpc>
                          <a:spcPct val="107000"/>
                        </a:lnSpc>
                        <a:spcAft>
                          <a:spcPts val="0"/>
                        </a:spcAft>
                      </a:pPr>
                      <a:endParaRPr lang="en-US" sz="1800" b="1" i="0">
                        <a:solidFill>
                          <a:schemeClr val="bg1"/>
                        </a:solidFill>
                        <a:effectLst/>
                        <a:latin typeface="Nunito" pitchFamily="2" charset="77"/>
                        <a:ea typeface="Calibri" panose="020F0502020204030204" pitchFamily="34" charset="0"/>
                        <a:cs typeface="Times New Roman" panose="02020603050405020304" pitchFamily="18" charset="0"/>
                      </a:endParaRPr>
                    </a:p>
                    <a:p>
                      <a:pPr algn="ctr">
                        <a:lnSpc>
                          <a:spcPct val="107000"/>
                        </a:lnSpc>
                        <a:spcAft>
                          <a:spcPts val="0"/>
                        </a:spcAft>
                      </a:pPr>
                      <a:r>
                        <a:rPr lang="en-US" sz="1800" b="1" i="0">
                          <a:solidFill>
                            <a:schemeClr val="bg1"/>
                          </a:solidFill>
                          <a:effectLst/>
                          <a:latin typeface="Nunito" pitchFamily="2" charset="77"/>
                          <a:ea typeface="Calibri" panose="020F0502020204030204" pitchFamily="34" charset="0"/>
                          <a:cs typeface="Times New Roman" panose="02020603050405020304" pitchFamily="18" charset="0"/>
                        </a:rPr>
                        <a:t>Description</a:t>
                      </a:r>
                      <a:endParaRPr lang="en-AU" sz="1800" b="1" i="0">
                        <a:solidFill>
                          <a:schemeClr val="bg1"/>
                        </a:solidFill>
                        <a:effectLst/>
                        <a:latin typeface="Nunito" pitchFamily="2" charset="77"/>
                        <a:ea typeface="Calibri" panose="020F0502020204030204" pitchFamily="34" charset="0"/>
                        <a:cs typeface="Times New Roman" panose="02020603050405020304" pitchFamily="18" charset="0"/>
                      </a:endParaRPr>
                    </a:p>
                  </a:txBody>
                  <a:tcPr marL="68580" marR="68580" marT="0" marB="0">
                    <a:solidFill>
                      <a:srgbClr val="001297"/>
                    </a:solidFill>
                  </a:tcPr>
                </a:tc>
                <a:extLst>
                  <a:ext uri="{0D108BD9-81ED-4DB2-BD59-A6C34878D82A}">
                    <a16:rowId xmlns:a16="http://schemas.microsoft.com/office/drawing/2014/main" val="2653767956"/>
                  </a:ext>
                </a:extLst>
              </a:tr>
              <a:tr h="1556425">
                <a:tc>
                  <a:txBody>
                    <a:bodyPr/>
                    <a:lstStyle/>
                    <a:p>
                      <a:endParaRPr lang="en-US" sz="1600" b="0" i="0" u="none" strike="noStrike" cap="none">
                        <a:solidFill>
                          <a:schemeClr val="dk1"/>
                        </a:solidFill>
                        <a:effectLst/>
                        <a:latin typeface="Nunito" pitchFamily="2" charset="77"/>
                        <a:ea typeface="+mn-ea"/>
                        <a:cs typeface="+mn-cs"/>
                        <a:sym typeface="Arial"/>
                      </a:endParaRPr>
                    </a:p>
                    <a:p>
                      <a:pPr marL="0" indent="0">
                        <a:spcAft>
                          <a:spcPts val="1200"/>
                        </a:spcAft>
                        <a:buFont typeface="Arial" panose="020B0604020202020204" pitchFamily="34" charset="0"/>
                        <a:buNone/>
                      </a:pPr>
                      <a:r>
                        <a:rPr lang="en-US" sz="1600" b="0" i="0" u="none" strike="noStrike" cap="none">
                          <a:solidFill>
                            <a:srgbClr val="001297"/>
                          </a:solidFill>
                          <a:effectLst/>
                          <a:latin typeface="Nunito" pitchFamily="2" charset="77"/>
                          <a:ea typeface="+mn-ea"/>
                          <a:cs typeface="+mn-cs"/>
                          <a:sym typeface="Arial"/>
                        </a:rPr>
                        <a:t>Fund external activities/membership</a:t>
                      </a:r>
                    </a:p>
                  </a:txBody>
                  <a:tcPr>
                    <a:solidFill>
                      <a:srgbClr val="79D5E6"/>
                    </a:solidFill>
                  </a:tcPr>
                </a:tc>
                <a:tc>
                  <a:txBody>
                    <a:bodyPr/>
                    <a:lstStyle/>
                    <a:p>
                      <a:endParaRPr lang="en-US" sz="1600" b="0" i="0" u="none" strike="noStrike" cap="none" dirty="0">
                        <a:solidFill>
                          <a:schemeClr val="dk1"/>
                        </a:solidFill>
                        <a:effectLst/>
                        <a:latin typeface="Nunito" pitchFamily="2" charset="77"/>
                        <a:ea typeface="+mn-ea"/>
                        <a:cs typeface="+mn-cs"/>
                        <a:sym typeface="Arial"/>
                      </a:endParaRPr>
                    </a:p>
                    <a:p>
                      <a:pPr marL="0" indent="0">
                        <a:spcAft>
                          <a:spcPts val="1200"/>
                        </a:spcAft>
                        <a:buFont typeface="Arial" panose="020B0604020202020204" pitchFamily="34" charset="0"/>
                        <a:buNone/>
                      </a:pPr>
                      <a:r>
                        <a:rPr lang="en-US" sz="1600" b="0" i="0" u="none" strike="noStrike" cap="none" dirty="0">
                          <a:solidFill>
                            <a:srgbClr val="001297"/>
                          </a:solidFill>
                          <a:effectLst/>
                          <a:latin typeface="Nunito" pitchFamily="2" charset="77"/>
                          <a:ea typeface="+mn-ea"/>
                          <a:cs typeface="+mn-cs"/>
                          <a:sym typeface="Arial"/>
                        </a:rPr>
                        <a:t>“Externally the company could fund some memberships or some activity. A swimming or gym membership, running events, play cricket. Not open ended but some type of external (activity).”</a:t>
                      </a:r>
                    </a:p>
                    <a:p>
                      <a:pPr marL="0" indent="0">
                        <a:spcAft>
                          <a:spcPts val="1200"/>
                        </a:spcAft>
                        <a:buFont typeface="Arial" panose="020B0604020202020204" pitchFamily="34" charset="0"/>
                        <a:buNone/>
                      </a:pPr>
                      <a:r>
                        <a:rPr lang="en-US" sz="1600" b="0" i="0" u="none" strike="noStrike" cap="none" dirty="0">
                          <a:solidFill>
                            <a:srgbClr val="001297"/>
                          </a:solidFill>
                          <a:effectLst/>
                          <a:latin typeface="Nunito" pitchFamily="2" charset="77"/>
                          <a:ea typeface="+mn-ea"/>
                          <a:cs typeface="+mn-cs"/>
                          <a:sym typeface="Arial"/>
                        </a:rPr>
                        <a:t>“</a:t>
                      </a:r>
                      <a:r>
                        <a:rPr lang="en-US" sz="1600" b="0" i="0" u="none" strike="noStrike" cap="none" dirty="0" err="1">
                          <a:solidFill>
                            <a:srgbClr val="001297"/>
                          </a:solidFill>
                          <a:effectLst/>
                          <a:latin typeface="Nunito" pitchFamily="2" charset="77"/>
                          <a:ea typeface="+mn-ea"/>
                          <a:cs typeface="+mn-cs"/>
                          <a:sym typeface="Arial"/>
                        </a:rPr>
                        <a:t>Subsidised</a:t>
                      </a:r>
                      <a:r>
                        <a:rPr lang="en-US" sz="1600" b="0" i="0" u="none" strike="noStrike" cap="none" dirty="0">
                          <a:solidFill>
                            <a:srgbClr val="001297"/>
                          </a:solidFill>
                          <a:effectLst/>
                          <a:latin typeface="Nunito" pitchFamily="2" charset="77"/>
                          <a:ea typeface="+mn-ea"/>
                          <a:cs typeface="+mn-cs"/>
                          <a:sym typeface="Arial"/>
                        </a:rPr>
                        <a:t> memberships to local clubs such as $200 towards membership for activity, or corporate membership.  People (may not want) to run for 10km but want to stand in cricket field for 4 hours on a Saturday. You can have control over that but when you’re at work you can’t.”</a:t>
                      </a:r>
                    </a:p>
                    <a:p>
                      <a:pPr marL="0" indent="0">
                        <a:spcAft>
                          <a:spcPts val="1200"/>
                        </a:spcAft>
                        <a:buFont typeface="Arial" panose="020B0604020202020204" pitchFamily="34" charset="0"/>
                        <a:buNone/>
                      </a:pPr>
                      <a:endParaRPr lang="en-US" sz="1600" b="0" i="0" u="none" strike="noStrike" cap="none" dirty="0">
                        <a:solidFill>
                          <a:srgbClr val="001297"/>
                        </a:solidFill>
                        <a:effectLst/>
                        <a:latin typeface="Nunito" pitchFamily="2" charset="77"/>
                        <a:ea typeface="+mn-ea"/>
                        <a:cs typeface="+mn-cs"/>
                        <a:sym typeface="Arial"/>
                      </a:endParaRPr>
                    </a:p>
                  </a:txBody>
                  <a:tcPr>
                    <a:solidFill>
                      <a:srgbClr val="79D5E6"/>
                    </a:solidFill>
                  </a:tcPr>
                </a:tc>
                <a:extLst>
                  <a:ext uri="{0D108BD9-81ED-4DB2-BD59-A6C34878D82A}">
                    <a16:rowId xmlns:a16="http://schemas.microsoft.com/office/drawing/2014/main" val="1023187620"/>
                  </a:ext>
                </a:extLst>
              </a:tr>
            </a:tbl>
          </a:graphicData>
        </a:graphic>
      </p:graphicFrame>
      <p:pic>
        <p:nvPicPr>
          <p:cNvPr id="4" name="Picture 3">
            <a:extLst>
              <a:ext uri="{FF2B5EF4-FFF2-40B4-BE49-F238E27FC236}">
                <a16:creationId xmlns:a16="http://schemas.microsoft.com/office/drawing/2014/main" id="{E5F04283-2B0A-9848-6FBF-F3E9B325DC2C}"/>
              </a:ext>
            </a:extLst>
          </p:cNvPr>
          <p:cNvPicPr>
            <a:picLocks noChangeAspect="1"/>
          </p:cNvPicPr>
          <p:nvPr/>
        </p:nvPicPr>
        <p:blipFill>
          <a:blip r:embed="rId2"/>
          <a:stretch>
            <a:fillRect/>
          </a:stretch>
        </p:blipFill>
        <p:spPr>
          <a:xfrm>
            <a:off x="11223448" y="214009"/>
            <a:ext cx="2468880" cy="6858000"/>
          </a:xfrm>
          <a:prstGeom prst="rect">
            <a:avLst/>
          </a:prstGeom>
        </p:spPr>
      </p:pic>
      <p:pic>
        <p:nvPicPr>
          <p:cNvPr id="5" name="Picture 4">
            <a:extLst>
              <a:ext uri="{FF2B5EF4-FFF2-40B4-BE49-F238E27FC236}">
                <a16:creationId xmlns:a16="http://schemas.microsoft.com/office/drawing/2014/main" id="{CB436D09-8BD8-9319-0C7D-1FA270093D60}"/>
              </a:ext>
            </a:extLst>
          </p:cNvPr>
          <p:cNvPicPr>
            <a:picLocks noChangeAspect="1"/>
          </p:cNvPicPr>
          <p:nvPr/>
        </p:nvPicPr>
        <p:blipFill>
          <a:blip r:embed="rId3"/>
          <a:stretch>
            <a:fillRect/>
          </a:stretch>
        </p:blipFill>
        <p:spPr>
          <a:xfrm>
            <a:off x="-1562764" y="0"/>
            <a:ext cx="2531314" cy="6858000"/>
          </a:xfrm>
          <a:prstGeom prst="rect">
            <a:avLst/>
          </a:prstGeom>
        </p:spPr>
      </p:pic>
    </p:spTree>
    <p:extLst>
      <p:ext uri="{BB962C8B-B14F-4D97-AF65-F5344CB8AC3E}">
        <p14:creationId xmlns:p14="http://schemas.microsoft.com/office/powerpoint/2010/main" val="725230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865D40E5-4871-D5AF-976F-5E2F8738D8C6}"/>
              </a:ext>
            </a:extLst>
          </p:cNvPr>
          <p:cNvGraphicFramePr>
            <a:graphicFrameLocks noGrp="1"/>
          </p:cNvGraphicFramePr>
          <p:nvPr/>
        </p:nvGraphicFramePr>
        <p:xfrm>
          <a:off x="1285130" y="1296331"/>
          <a:ext cx="9621738" cy="2992227"/>
        </p:xfrm>
        <a:graphic>
          <a:graphicData uri="http://schemas.openxmlformats.org/drawingml/2006/table">
            <a:tbl>
              <a:tblPr firstRow="1" bandRow="1">
                <a:tableStyleId>{5C22544A-7EE6-4342-B048-85BDC9FD1C3A}</a:tableStyleId>
              </a:tblPr>
              <a:tblGrid>
                <a:gridCol w="4810869">
                  <a:extLst>
                    <a:ext uri="{9D8B030D-6E8A-4147-A177-3AD203B41FA5}">
                      <a16:colId xmlns:a16="http://schemas.microsoft.com/office/drawing/2014/main" val="1784089350"/>
                    </a:ext>
                  </a:extLst>
                </a:gridCol>
                <a:gridCol w="4810869">
                  <a:extLst>
                    <a:ext uri="{9D8B030D-6E8A-4147-A177-3AD203B41FA5}">
                      <a16:colId xmlns:a16="http://schemas.microsoft.com/office/drawing/2014/main" val="1304399510"/>
                    </a:ext>
                  </a:extLst>
                </a:gridCol>
              </a:tblGrid>
              <a:tr h="797667">
                <a:tc>
                  <a:txBody>
                    <a:bodyPr/>
                    <a:lstStyle/>
                    <a:p>
                      <a:pPr algn="ctr">
                        <a:lnSpc>
                          <a:spcPct val="107000"/>
                        </a:lnSpc>
                        <a:spcBef>
                          <a:spcPts val="1200"/>
                        </a:spcBef>
                        <a:spcAft>
                          <a:spcPts val="0"/>
                        </a:spcAft>
                      </a:pPr>
                      <a:endParaRPr lang="en-US" sz="1800" b="1" i="0">
                        <a:solidFill>
                          <a:schemeClr val="bg1"/>
                        </a:solidFill>
                        <a:effectLst/>
                        <a:latin typeface="Nunito" pitchFamily="2" charset="77"/>
                        <a:ea typeface="Calibri" panose="020F0502020204030204" pitchFamily="34" charset="0"/>
                        <a:cs typeface="Times New Roman" panose="02020603050405020304" pitchFamily="18" charset="0"/>
                      </a:endParaRPr>
                    </a:p>
                    <a:p>
                      <a:pPr algn="ctr">
                        <a:lnSpc>
                          <a:spcPct val="107000"/>
                        </a:lnSpc>
                        <a:spcBef>
                          <a:spcPts val="0"/>
                        </a:spcBef>
                        <a:spcAft>
                          <a:spcPts val="0"/>
                        </a:spcAft>
                      </a:pPr>
                      <a:r>
                        <a:rPr lang="en-US" sz="1800" b="1" i="0">
                          <a:solidFill>
                            <a:schemeClr val="bg1"/>
                          </a:solidFill>
                          <a:effectLst/>
                          <a:latin typeface="Nunito" pitchFamily="2" charset="77"/>
                          <a:ea typeface="Calibri" panose="020F0502020204030204" pitchFamily="34" charset="0"/>
                          <a:cs typeface="Times New Roman" panose="02020603050405020304" pitchFamily="18" charset="0"/>
                        </a:rPr>
                        <a:t>Action idea</a:t>
                      </a:r>
                      <a:endParaRPr lang="en-AU" sz="1800" b="1" i="0">
                        <a:solidFill>
                          <a:schemeClr val="bg1"/>
                        </a:solidFill>
                        <a:effectLst/>
                        <a:latin typeface="Nunito" pitchFamily="2" charset="77"/>
                        <a:ea typeface="Calibri" panose="020F0502020204030204" pitchFamily="34" charset="0"/>
                        <a:cs typeface="Times New Roman" panose="02020603050405020304" pitchFamily="18" charset="0"/>
                      </a:endParaRPr>
                    </a:p>
                  </a:txBody>
                  <a:tcPr marL="68580" marR="68580" marT="0" marB="0">
                    <a:solidFill>
                      <a:srgbClr val="001297"/>
                    </a:solidFill>
                  </a:tcPr>
                </a:tc>
                <a:tc>
                  <a:txBody>
                    <a:bodyPr/>
                    <a:lstStyle/>
                    <a:p>
                      <a:pPr algn="ctr">
                        <a:lnSpc>
                          <a:spcPct val="107000"/>
                        </a:lnSpc>
                        <a:spcAft>
                          <a:spcPts val="0"/>
                        </a:spcAft>
                      </a:pPr>
                      <a:endParaRPr lang="en-US" sz="1800" b="1" i="0">
                        <a:solidFill>
                          <a:schemeClr val="bg1"/>
                        </a:solidFill>
                        <a:effectLst/>
                        <a:latin typeface="Nunito" pitchFamily="2" charset="77"/>
                        <a:ea typeface="Calibri" panose="020F0502020204030204" pitchFamily="34" charset="0"/>
                        <a:cs typeface="Times New Roman" panose="02020603050405020304" pitchFamily="18" charset="0"/>
                      </a:endParaRPr>
                    </a:p>
                    <a:p>
                      <a:pPr algn="ctr">
                        <a:lnSpc>
                          <a:spcPct val="107000"/>
                        </a:lnSpc>
                        <a:spcAft>
                          <a:spcPts val="0"/>
                        </a:spcAft>
                      </a:pPr>
                      <a:r>
                        <a:rPr lang="en-US" sz="1800" b="1" i="0">
                          <a:solidFill>
                            <a:schemeClr val="bg1"/>
                          </a:solidFill>
                          <a:effectLst/>
                          <a:latin typeface="Nunito" pitchFamily="2" charset="77"/>
                          <a:ea typeface="Calibri" panose="020F0502020204030204" pitchFamily="34" charset="0"/>
                          <a:cs typeface="Times New Roman" panose="02020603050405020304" pitchFamily="18" charset="0"/>
                        </a:rPr>
                        <a:t>Description</a:t>
                      </a:r>
                      <a:endParaRPr lang="en-AU" sz="1800" b="1" i="0">
                        <a:solidFill>
                          <a:schemeClr val="bg1"/>
                        </a:solidFill>
                        <a:effectLst/>
                        <a:latin typeface="Nunito" pitchFamily="2" charset="77"/>
                        <a:ea typeface="Calibri" panose="020F0502020204030204" pitchFamily="34" charset="0"/>
                        <a:cs typeface="Times New Roman" panose="02020603050405020304" pitchFamily="18" charset="0"/>
                      </a:endParaRPr>
                    </a:p>
                  </a:txBody>
                  <a:tcPr marL="68580" marR="68580" marT="0" marB="0">
                    <a:solidFill>
                      <a:srgbClr val="001297"/>
                    </a:solidFill>
                  </a:tcPr>
                </a:tc>
                <a:extLst>
                  <a:ext uri="{0D108BD9-81ED-4DB2-BD59-A6C34878D82A}">
                    <a16:rowId xmlns:a16="http://schemas.microsoft.com/office/drawing/2014/main" val="2653767956"/>
                  </a:ext>
                </a:extLst>
              </a:tr>
              <a:tr h="1556425">
                <a:tc>
                  <a:txBody>
                    <a:bodyPr/>
                    <a:lstStyle/>
                    <a:p>
                      <a:endParaRPr lang="en-US" sz="1600" b="0" i="0" u="none" strike="noStrike" cap="none">
                        <a:solidFill>
                          <a:schemeClr val="dk1"/>
                        </a:solidFill>
                        <a:effectLst/>
                        <a:latin typeface="Nunito" pitchFamily="2" charset="77"/>
                        <a:ea typeface="+mn-ea"/>
                        <a:cs typeface="+mn-cs"/>
                        <a:sym typeface="Arial"/>
                      </a:endParaRPr>
                    </a:p>
                    <a:p>
                      <a:pPr marL="0" indent="0">
                        <a:spcAft>
                          <a:spcPts val="1200"/>
                        </a:spcAft>
                        <a:buFont typeface="Arial" panose="020B0604020202020204" pitchFamily="34" charset="0"/>
                        <a:buNone/>
                      </a:pPr>
                      <a:r>
                        <a:rPr lang="en-US" sz="1600" b="0" i="0" u="none" strike="noStrike" cap="none">
                          <a:solidFill>
                            <a:srgbClr val="001297"/>
                          </a:solidFill>
                          <a:effectLst/>
                          <a:latin typeface="Nunito" pitchFamily="2" charset="77"/>
                          <a:ea typeface="+mn-ea"/>
                          <a:cs typeface="+mn-cs"/>
                          <a:sym typeface="Arial"/>
                        </a:rPr>
                        <a:t>Time management course</a:t>
                      </a:r>
                    </a:p>
                  </a:txBody>
                  <a:tcPr>
                    <a:solidFill>
                      <a:srgbClr val="79D5E6"/>
                    </a:solidFill>
                  </a:tcPr>
                </a:tc>
                <a:tc>
                  <a:txBody>
                    <a:bodyPr/>
                    <a:lstStyle/>
                    <a:p>
                      <a:endParaRPr lang="en-US" sz="1600" b="0" i="0" u="none" strike="noStrike" cap="none" dirty="0">
                        <a:solidFill>
                          <a:schemeClr val="dk1"/>
                        </a:solidFill>
                        <a:effectLst/>
                        <a:latin typeface="Nunito" pitchFamily="2" charset="77"/>
                        <a:ea typeface="+mn-ea"/>
                        <a:cs typeface="+mn-cs"/>
                        <a:sym typeface="Arial"/>
                      </a:endParaRPr>
                    </a:p>
                    <a:p>
                      <a:pPr marL="0" indent="0">
                        <a:spcAft>
                          <a:spcPts val="1200"/>
                        </a:spcAft>
                        <a:buFont typeface="Arial" panose="020B0604020202020204" pitchFamily="34" charset="0"/>
                        <a:buNone/>
                      </a:pPr>
                      <a:r>
                        <a:rPr lang="en-US" sz="1600" b="0" i="0" u="none" strike="noStrike" cap="none" dirty="0">
                          <a:solidFill>
                            <a:srgbClr val="001297"/>
                          </a:solidFill>
                          <a:effectLst/>
                          <a:latin typeface="Nunito" pitchFamily="2" charset="77"/>
                          <a:ea typeface="+mn-ea"/>
                          <a:cs typeface="+mn-cs"/>
                          <a:sym typeface="Arial"/>
                        </a:rPr>
                        <a:t>“Time management courses so we can better use our time on site and hopefully that would help us manage our time better.  Has been on offer already to some of us.  It might not even be a course – it could be new tools and tips on how to manage time better.”</a:t>
                      </a:r>
                    </a:p>
                    <a:p>
                      <a:pPr marL="0" indent="0">
                        <a:spcAft>
                          <a:spcPts val="1200"/>
                        </a:spcAft>
                        <a:buFont typeface="Arial" panose="020B0604020202020204" pitchFamily="34" charset="0"/>
                        <a:buNone/>
                      </a:pPr>
                      <a:endParaRPr lang="en-US" sz="1600" b="0" i="0" u="none" strike="noStrike" cap="none" dirty="0">
                        <a:solidFill>
                          <a:srgbClr val="001297"/>
                        </a:solidFill>
                        <a:effectLst/>
                        <a:latin typeface="Nunito" pitchFamily="2" charset="77"/>
                        <a:ea typeface="+mn-ea"/>
                        <a:cs typeface="+mn-cs"/>
                        <a:sym typeface="Arial"/>
                      </a:endParaRPr>
                    </a:p>
                  </a:txBody>
                  <a:tcPr>
                    <a:solidFill>
                      <a:srgbClr val="79D5E6"/>
                    </a:solidFill>
                  </a:tcPr>
                </a:tc>
                <a:extLst>
                  <a:ext uri="{0D108BD9-81ED-4DB2-BD59-A6C34878D82A}">
                    <a16:rowId xmlns:a16="http://schemas.microsoft.com/office/drawing/2014/main" val="1023187620"/>
                  </a:ext>
                </a:extLst>
              </a:tr>
            </a:tbl>
          </a:graphicData>
        </a:graphic>
      </p:graphicFrame>
      <p:sp>
        <p:nvSpPr>
          <p:cNvPr id="3" name="Google Shape;99;p4" descr="Rectangle 1">
            <a:extLst>
              <a:ext uri="{FF2B5EF4-FFF2-40B4-BE49-F238E27FC236}">
                <a16:creationId xmlns:a16="http://schemas.microsoft.com/office/drawing/2014/main" id="{5A944F6C-01B2-CE59-643D-416B76012E8F}"/>
              </a:ext>
            </a:extLst>
          </p:cNvPr>
          <p:cNvSpPr/>
          <p:nvPr/>
        </p:nvSpPr>
        <p:spPr>
          <a:xfrm>
            <a:off x="1285130" y="620702"/>
            <a:ext cx="9621738" cy="461624"/>
          </a:xfrm>
          <a:prstGeom prst="rect">
            <a:avLst/>
          </a:prstGeom>
          <a:noFill/>
          <a:ln>
            <a:noFill/>
          </a:ln>
        </p:spPr>
        <p:txBody>
          <a:bodyPr spcFirstLastPara="1" wrap="square" lIns="45700" tIns="45700" rIns="45700" bIns="45700" numCol="1" anchor="t" anchorCtr="0">
            <a:spAutoFit/>
          </a:bodyPr>
          <a:lstStyle/>
          <a:p>
            <a:pPr marL="0" marR="0" lvl="0" indent="0" algn="ctr" rtl="0">
              <a:lnSpc>
                <a:spcPct val="100000"/>
              </a:lnSpc>
              <a:spcBef>
                <a:spcPts val="0"/>
              </a:spcBef>
              <a:spcAft>
                <a:spcPts val="0"/>
              </a:spcAft>
              <a:buClr>
                <a:srgbClr val="001297"/>
              </a:buClr>
              <a:buSzPts val="1800"/>
              <a:buFont typeface="Nunito"/>
              <a:buNone/>
            </a:pPr>
            <a:r>
              <a:rPr lang="en-US" sz="2400" u="none" strike="noStrike" cap="none">
                <a:solidFill>
                  <a:srgbClr val="008BFF"/>
                </a:solidFill>
                <a:latin typeface="Oswald Medium" pitchFamily="2" charset="77"/>
                <a:ea typeface="Nunito"/>
                <a:cs typeface="Nunito"/>
                <a:sym typeface="Nunito"/>
              </a:rPr>
              <a:t>LOW IMPACT, HIGH FEASIBILITY</a:t>
            </a:r>
          </a:p>
        </p:txBody>
      </p:sp>
      <p:pic>
        <p:nvPicPr>
          <p:cNvPr id="4" name="Picture 3">
            <a:extLst>
              <a:ext uri="{FF2B5EF4-FFF2-40B4-BE49-F238E27FC236}">
                <a16:creationId xmlns:a16="http://schemas.microsoft.com/office/drawing/2014/main" id="{3C23D248-0C3B-BAD2-6BE2-D31BED756709}"/>
              </a:ext>
            </a:extLst>
          </p:cNvPr>
          <p:cNvPicPr>
            <a:picLocks noChangeAspect="1"/>
          </p:cNvPicPr>
          <p:nvPr/>
        </p:nvPicPr>
        <p:blipFill>
          <a:blip r:embed="rId2"/>
          <a:stretch>
            <a:fillRect/>
          </a:stretch>
        </p:blipFill>
        <p:spPr>
          <a:xfrm>
            <a:off x="11223448" y="214009"/>
            <a:ext cx="2468880" cy="6858000"/>
          </a:xfrm>
          <a:prstGeom prst="rect">
            <a:avLst/>
          </a:prstGeom>
        </p:spPr>
      </p:pic>
      <p:pic>
        <p:nvPicPr>
          <p:cNvPr id="5" name="Picture 4">
            <a:extLst>
              <a:ext uri="{FF2B5EF4-FFF2-40B4-BE49-F238E27FC236}">
                <a16:creationId xmlns:a16="http://schemas.microsoft.com/office/drawing/2014/main" id="{50B2D5A1-79F8-D8E4-AEB0-09CE29DB0DB7}"/>
              </a:ext>
            </a:extLst>
          </p:cNvPr>
          <p:cNvPicPr>
            <a:picLocks noChangeAspect="1"/>
          </p:cNvPicPr>
          <p:nvPr/>
        </p:nvPicPr>
        <p:blipFill>
          <a:blip r:embed="rId3"/>
          <a:stretch>
            <a:fillRect/>
          </a:stretch>
        </p:blipFill>
        <p:spPr>
          <a:xfrm>
            <a:off x="-1562764" y="0"/>
            <a:ext cx="2531314" cy="6858000"/>
          </a:xfrm>
          <a:prstGeom prst="rect">
            <a:avLst/>
          </a:prstGeom>
        </p:spPr>
      </p:pic>
    </p:spTree>
    <p:extLst>
      <p:ext uri="{BB962C8B-B14F-4D97-AF65-F5344CB8AC3E}">
        <p14:creationId xmlns:p14="http://schemas.microsoft.com/office/powerpoint/2010/main" val="1853801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9;p4" descr="Rectangle 1">
            <a:extLst>
              <a:ext uri="{FF2B5EF4-FFF2-40B4-BE49-F238E27FC236}">
                <a16:creationId xmlns:a16="http://schemas.microsoft.com/office/drawing/2014/main" id="{5A944F6C-01B2-CE59-643D-416B76012E8F}"/>
              </a:ext>
            </a:extLst>
          </p:cNvPr>
          <p:cNvSpPr/>
          <p:nvPr/>
        </p:nvSpPr>
        <p:spPr>
          <a:xfrm>
            <a:off x="1285130" y="620702"/>
            <a:ext cx="9621738" cy="461624"/>
          </a:xfrm>
          <a:prstGeom prst="rect">
            <a:avLst/>
          </a:prstGeom>
          <a:noFill/>
          <a:ln>
            <a:noFill/>
          </a:ln>
        </p:spPr>
        <p:txBody>
          <a:bodyPr spcFirstLastPara="1" wrap="square" lIns="45700" tIns="45700" rIns="45700" bIns="45700" numCol="1" anchor="t" anchorCtr="0">
            <a:spAutoFit/>
          </a:bodyPr>
          <a:lstStyle/>
          <a:p>
            <a:pPr marL="0" marR="0" lvl="0" indent="0" algn="ctr" rtl="0">
              <a:lnSpc>
                <a:spcPct val="100000"/>
              </a:lnSpc>
              <a:spcBef>
                <a:spcPts val="0"/>
              </a:spcBef>
              <a:spcAft>
                <a:spcPts val="0"/>
              </a:spcAft>
              <a:buClr>
                <a:srgbClr val="001297"/>
              </a:buClr>
              <a:buSzPts val="1800"/>
              <a:buFont typeface="Nunito"/>
              <a:buNone/>
            </a:pPr>
            <a:r>
              <a:rPr lang="en-US" sz="2400" u="none" strike="noStrike" cap="none">
                <a:solidFill>
                  <a:srgbClr val="008BFF"/>
                </a:solidFill>
                <a:latin typeface="Oswald Medium" pitchFamily="2" charset="77"/>
                <a:ea typeface="Nunito"/>
                <a:cs typeface="Nunito"/>
                <a:sym typeface="Nunito"/>
              </a:rPr>
              <a:t>LOW IMPACT, LOW FEASIBILITY</a:t>
            </a:r>
          </a:p>
        </p:txBody>
      </p:sp>
      <p:graphicFrame>
        <p:nvGraphicFramePr>
          <p:cNvPr id="2" name="Table 3">
            <a:extLst>
              <a:ext uri="{FF2B5EF4-FFF2-40B4-BE49-F238E27FC236}">
                <a16:creationId xmlns:a16="http://schemas.microsoft.com/office/drawing/2014/main" id="{865D40E5-4871-D5AF-976F-5E2F8738D8C6}"/>
              </a:ext>
            </a:extLst>
          </p:cNvPr>
          <p:cNvGraphicFramePr>
            <a:graphicFrameLocks noGrp="1"/>
          </p:cNvGraphicFramePr>
          <p:nvPr>
            <p:extLst>
              <p:ext uri="{D42A27DB-BD31-4B8C-83A1-F6EECF244321}">
                <p14:modId xmlns:p14="http://schemas.microsoft.com/office/powerpoint/2010/main" val="535647847"/>
              </p:ext>
            </p:extLst>
          </p:nvPr>
        </p:nvGraphicFramePr>
        <p:xfrm>
          <a:off x="1285130" y="1296331"/>
          <a:ext cx="9621738" cy="4059066"/>
        </p:xfrm>
        <a:graphic>
          <a:graphicData uri="http://schemas.openxmlformats.org/drawingml/2006/table">
            <a:tbl>
              <a:tblPr firstRow="1" bandRow="1">
                <a:tableStyleId>{5C22544A-7EE6-4342-B048-85BDC9FD1C3A}</a:tableStyleId>
              </a:tblPr>
              <a:tblGrid>
                <a:gridCol w="4810869">
                  <a:extLst>
                    <a:ext uri="{9D8B030D-6E8A-4147-A177-3AD203B41FA5}">
                      <a16:colId xmlns:a16="http://schemas.microsoft.com/office/drawing/2014/main" val="1784089350"/>
                    </a:ext>
                  </a:extLst>
                </a:gridCol>
                <a:gridCol w="4810869">
                  <a:extLst>
                    <a:ext uri="{9D8B030D-6E8A-4147-A177-3AD203B41FA5}">
                      <a16:colId xmlns:a16="http://schemas.microsoft.com/office/drawing/2014/main" val="1304399510"/>
                    </a:ext>
                  </a:extLst>
                </a:gridCol>
              </a:tblGrid>
              <a:tr h="797667">
                <a:tc>
                  <a:txBody>
                    <a:bodyPr/>
                    <a:lstStyle/>
                    <a:p>
                      <a:pPr algn="ctr">
                        <a:lnSpc>
                          <a:spcPct val="107000"/>
                        </a:lnSpc>
                        <a:spcBef>
                          <a:spcPts val="1200"/>
                        </a:spcBef>
                        <a:spcAft>
                          <a:spcPts val="0"/>
                        </a:spcAft>
                      </a:pPr>
                      <a:endParaRPr lang="en-US" sz="1800" b="1" i="0">
                        <a:solidFill>
                          <a:schemeClr val="bg1"/>
                        </a:solidFill>
                        <a:effectLst/>
                        <a:latin typeface="Nunito" pitchFamily="2" charset="77"/>
                        <a:ea typeface="Calibri" panose="020F0502020204030204" pitchFamily="34" charset="0"/>
                        <a:cs typeface="Times New Roman" panose="02020603050405020304" pitchFamily="18" charset="0"/>
                      </a:endParaRPr>
                    </a:p>
                    <a:p>
                      <a:pPr algn="ctr">
                        <a:lnSpc>
                          <a:spcPct val="107000"/>
                        </a:lnSpc>
                        <a:spcBef>
                          <a:spcPts val="0"/>
                        </a:spcBef>
                        <a:spcAft>
                          <a:spcPts val="0"/>
                        </a:spcAft>
                      </a:pPr>
                      <a:r>
                        <a:rPr lang="en-US" sz="1800" b="1" i="0">
                          <a:solidFill>
                            <a:schemeClr val="bg1"/>
                          </a:solidFill>
                          <a:effectLst/>
                          <a:latin typeface="Nunito" pitchFamily="2" charset="77"/>
                          <a:ea typeface="Calibri" panose="020F0502020204030204" pitchFamily="34" charset="0"/>
                          <a:cs typeface="Times New Roman" panose="02020603050405020304" pitchFamily="18" charset="0"/>
                        </a:rPr>
                        <a:t>Action idea</a:t>
                      </a:r>
                      <a:endParaRPr lang="en-AU" sz="1800" b="1" i="0">
                        <a:solidFill>
                          <a:schemeClr val="bg1"/>
                        </a:solidFill>
                        <a:effectLst/>
                        <a:latin typeface="Nunito" pitchFamily="2" charset="77"/>
                        <a:ea typeface="Calibri" panose="020F0502020204030204" pitchFamily="34" charset="0"/>
                        <a:cs typeface="Times New Roman" panose="02020603050405020304" pitchFamily="18" charset="0"/>
                      </a:endParaRPr>
                    </a:p>
                  </a:txBody>
                  <a:tcPr marL="68580" marR="68580" marT="0" marB="0">
                    <a:solidFill>
                      <a:srgbClr val="001297"/>
                    </a:solidFill>
                  </a:tcPr>
                </a:tc>
                <a:tc>
                  <a:txBody>
                    <a:bodyPr/>
                    <a:lstStyle/>
                    <a:p>
                      <a:pPr algn="ctr">
                        <a:lnSpc>
                          <a:spcPct val="107000"/>
                        </a:lnSpc>
                        <a:spcAft>
                          <a:spcPts val="0"/>
                        </a:spcAft>
                      </a:pPr>
                      <a:endParaRPr lang="en-US" sz="1800" b="1" i="0">
                        <a:solidFill>
                          <a:schemeClr val="bg1"/>
                        </a:solidFill>
                        <a:effectLst/>
                        <a:latin typeface="Nunito" pitchFamily="2" charset="77"/>
                        <a:ea typeface="Calibri" panose="020F0502020204030204" pitchFamily="34" charset="0"/>
                        <a:cs typeface="Times New Roman" panose="02020603050405020304" pitchFamily="18" charset="0"/>
                      </a:endParaRPr>
                    </a:p>
                    <a:p>
                      <a:pPr algn="ctr">
                        <a:lnSpc>
                          <a:spcPct val="107000"/>
                        </a:lnSpc>
                        <a:spcAft>
                          <a:spcPts val="0"/>
                        </a:spcAft>
                      </a:pPr>
                      <a:r>
                        <a:rPr lang="en-US" sz="1800" b="1" i="0">
                          <a:solidFill>
                            <a:schemeClr val="bg1"/>
                          </a:solidFill>
                          <a:effectLst/>
                          <a:latin typeface="Nunito" pitchFamily="2" charset="77"/>
                          <a:ea typeface="Calibri" panose="020F0502020204030204" pitchFamily="34" charset="0"/>
                          <a:cs typeface="Times New Roman" panose="02020603050405020304" pitchFamily="18" charset="0"/>
                        </a:rPr>
                        <a:t>Description</a:t>
                      </a:r>
                      <a:endParaRPr lang="en-AU" sz="1800" b="1" i="0">
                        <a:solidFill>
                          <a:schemeClr val="bg1"/>
                        </a:solidFill>
                        <a:effectLst/>
                        <a:latin typeface="Nunito" pitchFamily="2" charset="77"/>
                        <a:ea typeface="Calibri" panose="020F0502020204030204" pitchFamily="34" charset="0"/>
                        <a:cs typeface="Times New Roman" panose="02020603050405020304" pitchFamily="18" charset="0"/>
                      </a:endParaRPr>
                    </a:p>
                  </a:txBody>
                  <a:tcPr marL="68580" marR="68580" marT="0" marB="0">
                    <a:solidFill>
                      <a:srgbClr val="001297"/>
                    </a:solidFill>
                  </a:tcPr>
                </a:tc>
                <a:extLst>
                  <a:ext uri="{0D108BD9-81ED-4DB2-BD59-A6C34878D82A}">
                    <a16:rowId xmlns:a16="http://schemas.microsoft.com/office/drawing/2014/main" val="2653767956"/>
                  </a:ext>
                </a:extLst>
              </a:tr>
              <a:tr h="1556425">
                <a:tc>
                  <a:txBody>
                    <a:bodyPr/>
                    <a:lstStyle/>
                    <a:p>
                      <a:endParaRPr lang="en-US" sz="1600" b="0" i="0" u="none" strike="noStrike" cap="none">
                        <a:solidFill>
                          <a:schemeClr val="dk1"/>
                        </a:solidFill>
                        <a:effectLst/>
                        <a:latin typeface="Nunito" pitchFamily="2" charset="77"/>
                        <a:ea typeface="+mn-ea"/>
                        <a:cs typeface="+mn-cs"/>
                        <a:sym typeface="Arial"/>
                      </a:endParaRPr>
                    </a:p>
                    <a:p>
                      <a:pPr marL="0" indent="0">
                        <a:spcAft>
                          <a:spcPts val="1200"/>
                        </a:spcAft>
                        <a:buFont typeface="Arial" panose="020B0604020202020204" pitchFamily="34" charset="0"/>
                        <a:buNone/>
                      </a:pPr>
                      <a:r>
                        <a:rPr lang="en-US" sz="1600" b="0" i="0" u="none" strike="noStrike" cap="none">
                          <a:solidFill>
                            <a:srgbClr val="001297"/>
                          </a:solidFill>
                          <a:effectLst/>
                          <a:latin typeface="Nunito" pitchFamily="2" charset="77"/>
                          <a:ea typeface="+mn-ea"/>
                          <a:cs typeface="+mn-cs"/>
                          <a:sym typeface="Arial"/>
                        </a:rPr>
                        <a:t>Onsite massage or </a:t>
                      </a:r>
                      <a:r>
                        <a:rPr lang="en-US" sz="1600" b="0" i="0" u="none" strike="noStrike" cap="none" err="1">
                          <a:solidFill>
                            <a:srgbClr val="001297"/>
                          </a:solidFill>
                          <a:effectLst/>
                          <a:latin typeface="Nunito" pitchFamily="2" charset="77"/>
                          <a:ea typeface="+mn-ea"/>
                          <a:cs typeface="+mn-cs"/>
                          <a:sym typeface="Arial"/>
                        </a:rPr>
                        <a:t>subsidised</a:t>
                      </a:r>
                      <a:r>
                        <a:rPr lang="en-US" sz="1600" b="0" i="0" u="none" strike="noStrike" cap="none">
                          <a:solidFill>
                            <a:srgbClr val="001297"/>
                          </a:solidFill>
                          <a:effectLst/>
                          <a:latin typeface="Nunito" pitchFamily="2" charset="77"/>
                          <a:ea typeface="+mn-ea"/>
                          <a:cs typeface="+mn-cs"/>
                          <a:sym typeface="Arial"/>
                        </a:rPr>
                        <a:t> massage therapy</a:t>
                      </a:r>
                    </a:p>
                  </a:txBody>
                  <a:tcPr>
                    <a:solidFill>
                      <a:srgbClr val="79D5E6"/>
                    </a:solidFill>
                  </a:tcPr>
                </a:tc>
                <a:tc>
                  <a:txBody>
                    <a:bodyPr/>
                    <a:lstStyle/>
                    <a:p>
                      <a:endParaRPr lang="en-US" sz="1600" b="0" i="0" u="none" strike="noStrike" cap="none" dirty="0">
                        <a:solidFill>
                          <a:schemeClr val="dk1"/>
                        </a:solidFill>
                        <a:effectLst/>
                        <a:latin typeface="Nunito" pitchFamily="2" charset="77"/>
                        <a:ea typeface="+mn-ea"/>
                        <a:cs typeface="+mn-cs"/>
                        <a:sym typeface="Arial"/>
                      </a:endParaRPr>
                    </a:p>
                    <a:p>
                      <a:pPr marL="0" indent="0">
                        <a:spcAft>
                          <a:spcPts val="1200"/>
                        </a:spcAft>
                        <a:buFont typeface="Arial" panose="020B0604020202020204" pitchFamily="34" charset="0"/>
                        <a:buNone/>
                      </a:pPr>
                      <a:r>
                        <a:rPr lang="en-US" sz="1600" b="0" i="0" u="none" strike="noStrike" cap="none" dirty="0">
                          <a:solidFill>
                            <a:srgbClr val="001297"/>
                          </a:solidFill>
                          <a:effectLst/>
                          <a:latin typeface="Nunito" pitchFamily="2" charset="77"/>
                          <a:ea typeface="+mn-ea"/>
                          <a:cs typeface="+mn-cs"/>
                          <a:sym typeface="Arial"/>
                        </a:rPr>
                        <a:t>“To have on site massage every six weeks, 15 minutes.  May link with relaxation room.  It would be really helpful with being on the computer all day.”</a:t>
                      </a:r>
                    </a:p>
                  </a:txBody>
                  <a:tcPr>
                    <a:solidFill>
                      <a:srgbClr val="79D5E6"/>
                    </a:solidFill>
                  </a:tcPr>
                </a:tc>
                <a:extLst>
                  <a:ext uri="{0D108BD9-81ED-4DB2-BD59-A6C34878D82A}">
                    <a16:rowId xmlns:a16="http://schemas.microsoft.com/office/drawing/2014/main" val="1023187620"/>
                  </a:ext>
                </a:extLst>
              </a:tr>
              <a:tr h="1704974">
                <a:tc>
                  <a:txBody>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panose="020B0604020202020204" pitchFamily="34" charset="0"/>
                        <a:buNone/>
                        <a:tabLst/>
                        <a:defRPr/>
                      </a:pPr>
                      <a:endParaRPr lang="en-US" sz="1600" b="0" i="0" u="none" strike="noStrike" cap="none">
                        <a:solidFill>
                          <a:srgbClr val="001297"/>
                        </a:solidFill>
                        <a:effectLst/>
                        <a:latin typeface="Nunito" pitchFamily="2" charset="77"/>
                        <a:ea typeface="+mn-ea"/>
                        <a:cs typeface="+mn-cs"/>
                        <a:sym typeface="Arial"/>
                      </a:endParaRPr>
                    </a:p>
                    <a:p>
                      <a:pPr marL="0" marR="0" lvl="0" indent="0" algn="l" defTabSz="914400" rtl="0" eaLnBrk="1" fontAlgn="auto" latinLnBrk="0" hangingPunct="1">
                        <a:lnSpc>
                          <a:spcPct val="100000"/>
                        </a:lnSpc>
                        <a:spcBef>
                          <a:spcPts val="0"/>
                        </a:spcBef>
                        <a:spcAft>
                          <a:spcPts val="1200"/>
                        </a:spcAft>
                        <a:buClr>
                          <a:srgbClr val="000000"/>
                        </a:buClr>
                        <a:buSzTx/>
                        <a:buFont typeface="Arial" panose="020B0604020202020204" pitchFamily="34" charset="0"/>
                        <a:buNone/>
                        <a:tabLst/>
                        <a:defRPr/>
                      </a:pPr>
                      <a:r>
                        <a:rPr lang="en-US" sz="1600" b="0" i="0" u="none" strike="noStrike" cap="none">
                          <a:solidFill>
                            <a:srgbClr val="001297"/>
                          </a:solidFill>
                          <a:effectLst/>
                          <a:latin typeface="Nunito" pitchFamily="2" charset="77"/>
                          <a:ea typeface="+mn-ea"/>
                          <a:cs typeface="+mn-cs"/>
                          <a:sym typeface="Arial"/>
                        </a:rPr>
                        <a:t>A relaxation room</a:t>
                      </a:r>
                    </a:p>
                  </a:txBody>
                  <a:tcPr>
                    <a:solidFill>
                      <a:srgbClr val="79D5E6"/>
                    </a:solidFill>
                  </a:tcPr>
                </a:tc>
                <a:tc>
                  <a:txBody>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panose="020B0604020202020204" pitchFamily="34" charset="0"/>
                        <a:buNone/>
                        <a:tabLst/>
                        <a:defRPr/>
                      </a:pPr>
                      <a:endParaRPr lang="en-US" sz="1600" b="0" i="0" u="none" strike="noStrike" cap="none" dirty="0">
                        <a:solidFill>
                          <a:srgbClr val="001297"/>
                        </a:solidFill>
                        <a:effectLst/>
                        <a:latin typeface="Nunito" pitchFamily="2" charset="77"/>
                        <a:ea typeface="+mn-ea"/>
                        <a:cs typeface="+mn-cs"/>
                        <a:sym typeface="Arial"/>
                      </a:endParaRPr>
                    </a:p>
                    <a:p>
                      <a:pPr marL="0" marR="0" lvl="0" indent="0" algn="l" defTabSz="914400" rtl="0" eaLnBrk="1" fontAlgn="auto" latinLnBrk="0" hangingPunct="1">
                        <a:lnSpc>
                          <a:spcPct val="100000"/>
                        </a:lnSpc>
                        <a:spcBef>
                          <a:spcPts val="0"/>
                        </a:spcBef>
                        <a:spcAft>
                          <a:spcPts val="1200"/>
                        </a:spcAft>
                        <a:buClr>
                          <a:srgbClr val="000000"/>
                        </a:buClr>
                        <a:buSzTx/>
                        <a:buFont typeface="Arial" panose="020B0604020202020204" pitchFamily="34" charset="0"/>
                        <a:buNone/>
                        <a:tabLst/>
                        <a:defRPr/>
                      </a:pPr>
                      <a:r>
                        <a:rPr lang="en-US" sz="1600" b="0" i="0" u="none" strike="noStrike" cap="none" dirty="0">
                          <a:solidFill>
                            <a:srgbClr val="001297"/>
                          </a:solidFill>
                          <a:effectLst/>
                          <a:latin typeface="Nunito" pitchFamily="2" charset="77"/>
                          <a:ea typeface="+mn-ea"/>
                          <a:cs typeface="+mn-cs"/>
                          <a:sym typeface="Arial"/>
                        </a:rPr>
                        <a:t>“A relaxation room, where you can de-stress. Helps with mental fatigue. We have a big facility and I think it’s a really feasible idea.”</a:t>
                      </a:r>
                    </a:p>
                  </a:txBody>
                  <a:tcPr>
                    <a:solidFill>
                      <a:srgbClr val="79D5E6"/>
                    </a:solidFill>
                  </a:tcPr>
                </a:tc>
                <a:extLst>
                  <a:ext uri="{0D108BD9-81ED-4DB2-BD59-A6C34878D82A}">
                    <a16:rowId xmlns:a16="http://schemas.microsoft.com/office/drawing/2014/main" val="1631726223"/>
                  </a:ext>
                </a:extLst>
              </a:tr>
            </a:tbl>
          </a:graphicData>
        </a:graphic>
      </p:graphicFrame>
      <p:pic>
        <p:nvPicPr>
          <p:cNvPr id="4" name="Picture 3">
            <a:extLst>
              <a:ext uri="{FF2B5EF4-FFF2-40B4-BE49-F238E27FC236}">
                <a16:creationId xmlns:a16="http://schemas.microsoft.com/office/drawing/2014/main" id="{BDE7713F-2CFD-4A7F-248B-80F46423E873}"/>
              </a:ext>
            </a:extLst>
          </p:cNvPr>
          <p:cNvPicPr>
            <a:picLocks noChangeAspect="1"/>
          </p:cNvPicPr>
          <p:nvPr/>
        </p:nvPicPr>
        <p:blipFill>
          <a:blip r:embed="rId2"/>
          <a:stretch>
            <a:fillRect/>
          </a:stretch>
        </p:blipFill>
        <p:spPr>
          <a:xfrm>
            <a:off x="11223448" y="214009"/>
            <a:ext cx="2468880" cy="6858000"/>
          </a:xfrm>
          <a:prstGeom prst="rect">
            <a:avLst/>
          </a:prstGeom>
        </p:spPr>
      </p:pic>
      <p:pic>
        <p:nvPicPr>
          <p:cNvPr id="5" name="Picture 4">
            <a:extLst>
              <a:ext uri="{FF2B5EF4-FFF2-40B4-BE49-F238E27FC236}">
                <a16:creationId xmlns:a16="http://schemas.microsoft.com/office/drawing/2014/main" id="{B087876E-350A-D8B4-2A4A-6FE596B7868D}"/>
              </a:ext>
            </a:extLst>
          </p:cNvPr>
          <p:cNvPicPr>
            <a:picLocks noChangeAspect="1"/>
          </p:cNvPicPr>
          <p:nvPr/>
        </p:nvPicPr>
        <p:blipFill>
          <a:blip r:embed="rId3"/>
          <a:stretch>
            <a:fillRect/>
          </a:stretch>
        </p:blipFill>
        <p:spPr>
          <a:xfrm>
            <a:off x="-1562764" y="0"/>
            <a:ext cx="2531314" cy="6858000"/>
          </a:xfrm>
          <a:prstGeom prst="rect">
            <a:avLst/>
          </a:prstGeom>
        </p:spPr>
      </p:pic>
    </p:spTree>
    <p:extLst>
      <p:ext uri="{BB962C8B-B14F-4D97-AF65-F5344CB8AC3E}">
        <p14:creationId xmlns:p14="http://schemas.microsoft.com/office/powerpoint/2010/main" val="2492464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89" descr="Rectangle 14">
            <a:extLst>
              <a:ext uri="{FF2B5EF4-FFF2-40B4-BE49-F238E27FC236}">
                <a16:creationId xmlns:a16="http://schemas.microsoft.com/office/drawing/2014/main" id="{DF9A0511-2583-5CAB-6CEA-FA463FD942E7}"/>
              </a:ext>
            </a:extLst>
          </p:cNvPr>
          <p:cNvSpPr/>
          <p:nvPr/>
        </p:nvSpPr>
        <p:spPr>
          <a:xfrm>
            <a:off x="1761196" y="1475466"/>
            <a:ext cx="8669605" cy="64632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spcAft>
                <a:spcPts val="600"/>
              </a:spcAft>
              <a:defRPr sz="3600">
                <a:solidFill>
                  <a:srgbClr val="001297"/>
                </a:solidFill>
                <a:latin typeface="Mink"/>
                <a:ea typeface="Mink"/>
                <a:cs typeface="Mink"/>
                <a:sym typeface="Mink"/>
              </a:defRPr>
            </a:pPr>
            <a:r>
              <a:rPr lang="en-US" sz="3600"/>
              <a:t>COBRAM ESTATE OLIVES</a:t>
            </a:r>
          </a:p>
        </p:txBody>
      </p:sp>
      <p:sp>
        <p:nvSpPr>
          <p:cNvPr id="4" name="Content Placeholder 2">
            <a:extLst>
              <a:ext uri="{FF2B5EF4-FFF2-40B4-BE49-F238E27FC236}">
                <a16:creationId xmlns:a16="http://schemas.microsoft.com/office/drawing/2014/main" id="{56F51824-892F-690E-EAC4-B4AA8E05484E}"/>
              </a:ext>
            </a:extLst>
          </p:cNvPr>
          <p:cNvSpPr txBox="1">
            <a:spLocks/>
          </p:cNvSpPr>
          <p:nvPr/>
        </p:nvSpPr>
        <p:spPr>
          <a:xfrm>
            <a:off x="440675" y="2750044"/>
            <a:ext cx="11310646" cy="2729765"/>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Nunito" pitchFamily="2" charset="77"/>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lgn="ctr">
              <a:lnSpc>
                <a:spcPct val="107000"/>
              </a:lnSpc>
              <a:spcAft>
                <a:spcPts val="800"/>
              </a:spcAft>
              <a:buNone/>
            </a:pPr>
            <a:r>
              <a:rPr lang="en-US" sz="2200" dirty="0" err="1">
                <a:effectLst/>
                <a:latin typeface="Nunito" pitchFamily="2" charset="0"/>
                <a:ea typeface="Calibri" panose="020F0502020204030204" pitchFamily="34" charset="0"/>
                <a:cs typeface="Times New Roman" panose="02020603050405020304" pitchFamily="18" charset="0"/>
              </a:rPr>
              <a:t>Cobram</a:t>
            </a:r>
            <a:r>
              <a:rPr lang="en-US" sz="2200" dirty="0">
                <a:effectLst/>
                <a:latin typeface="Nunito" pitchFamily="2" charset="0"/>
                <a:ea typeface="Calibri" panose="020F0502020204030204" pitchFamily="34" charset="0"/>
                <a:cs typeface="Times New Roman" panose="02020603050405020304" pitchFamily="18" charset="0"/>
              </a:rPr>
              <a:t> Estate Olives Ltd is Australia’s largest olive farmer with over 2.4 million olive trees planted on 6,584 hectares of freehold farmland producing an estimated 72% of Australia’s total olive crop in 2022.  Olive growing operations are located at Boundary Bend (between Mildura and Swan Hill), Boort (near Bendigo) and </a:t>
            </a:r>
            <a:r>
              <a:rPr lang="en-US" sz="2200" dirty="0" err="1">
                <a:effectLst/>
                <a:latin typeface="Nunito" pitchFamily="2" charset="0"/>
                <a:ea typeface="Calibri" panose="020F0502020204030204" pitchFamily="34" charset="0"/>
                <a:cs typeface="Times New Roman" panose="02020603050405020304" pitchFamily="18" charset="0"/>
              </a:rPr>
              <a:t>Wemen</a:t>
            </a:r>
            <a:r>
              <a:rPr lang="en-US" sz="2200" dirty="0">
                <a:effectLst/>
                <a:latin typeface="Nunito" pitchFamily="2" charset="0"/>
                <a:ea typeface="Calibri" panose="020F0502020204030204" pitchFamily="34" charset="0"/>
                <a:cs typeface="Times New Roman" panose="02020603050405020304" pitchFamily="18" charset="0"/>
              </a:rPr>
              <a:t> (between Mildura and Swan Hill).  </a:t>
            </a:r>
          </a:p>
          <a:p>
            <a:pPr marL="114300" indent="0" algn="ctr">
              <a:lnSpc>
                <a:spcPct val="107000"/>
              </a:lnSpc>
              <a:spcAft>
                <a:spcPts val="800"/>
              </a:spcAft>
              <a:buNone/>
            </a:pPr>
            <a:r>
              <a:rPr lang="en-US" sz="2200" dirty="0">
                <a:effectLst/>
                <a:latin typeface="Nunito" pitchFamily="2" charset="0"/>
                <a:ea typeface="Calibri" panose="020F0502020204030204" pitchFamily="34" charset="0"/>
                <a:cs typeface="Times New Roman" panose="02020603050405020304" pitchFamily="18" charset="0"/>
              </a:rPr>
              <a:t>With a total of 120 permanent staff in their Australian operations, approximately 50 staff are located at the nine hectare head office and industrial facility in Lara.  On this site, workers are employed within Finance, People &amp; Culture, Laboratory, Supply Chain, Administration, Bottling, Manufacturing, Warehouse, Refinery and Nursery work areas.</a:t>
            </a:r>
          </a:p>
          <a:p>
            <a:pPr marL="114300" indent="0" algn="ctr">
              <a:lnSpc>
                <a:spcPct val="107000"/>
              </a:lnSpc>
              <a:spcAft>
                <a:spcPts val="800"/>
              </a:spcAft>
              <a:buNone/>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Google Shape;99;p4" descr="Rectangle 1">
            <a:extLst>
              <a:ext uri="{FF2B5EF4-FFF2-40B4-BE49-F238E27FC236}">
                <a16:creationId xmlns:a16="http://schemas.microsoft.com/office/drawing/2014/main" id="{5A944F6C-01B2-CE59-643D-416B76012E8F}"/>
              </a:ext>
            </a:extLst>
          </p:cNvPr>
          <p:cNvSpPr/>
          <p:nvPr/>
        </p:nvSpPr>
        <p:spPr>
          <a:xfrm>
            <a:off x="3532358" y="866948"/>
            <a:ext cx="5127283" cy="461624"/>
          </a:xfrm>
          <a:prstGeom prst="rect">
            <a:avLst/>
          </a:prstGeom>
          <a:noFill/>
          <a:ln>
            <a:noFill/>
          </a:ln>
        </p:spPr>
        <p:txBody>
          <a:bodyPr spcFirstLastPara="1" wrap="square" lIns="45700" tIns="45700" rIns="45700" bIns="45700" numCol="1" anchor="t" anchorCtr="0">
            <a:spAutoFit/>
          </a:bodyPr>
          <a:lstStyle/>
          <a:p>
            <a:pPr marL="0" marR="0" lvl="0" indent="0" algn="ctr" rtl="0">
              <a:lnSpc>
                <a:spcPct val="100000"/>
              </a:lnSpc>
              <a:spcBef>
                <a:spcPts val="0"/>
              </a:spcBef>
              <a:spcAft>
                <a:spcPts val="0"/>
              </a:spcAft>
              <a:buClr>
                <a:srgbClr val="001297"/>
              </a:buClr>
              <a:buSzPts val="1800"/>
              <a:buFont typeface="Nunito"/>
              <a:buNone/>
            </a:pPr>
            <a:r>
              <a:rPr lang="en-US" sz="2400" u="none" strike="noStrike" cap="none">
                <a:solidFill>
                  <a:srgbClr val="008BFF"/>
                </a:solidFill>
                <a:latin typeface="Oswald Medium" pitchFamily="2" charset="77"/>
                <a:ea typeface="Nunito"/>
                <a:cs typeface="Nunito"/>
                <a:sym typeface="Nunito"/>
              </a:rPr>
              <a:t>ABOUT THE WORKPLACE</a:t>
            </a:r>
          </a:p>
        </p:txBody>
      </p:sp>
      <p:pic>
        <p:nvPicPr>
          <p:cNvPr id="7" name="Picture 6" descr="A picture containing art, child art, drawing, illustration&#10;&#10;Description automatically generated">
            <a:extLst>
              <a:ext uri="{FF2B5EF4-FFF2-40B4-BE49-F238E27FC236}">
                <a16:creationId xmlns:a16="http://schemas.microsoft.com/office/drawing/2014/main" id="{F92FFC71-54CF-C931-EC52-4E69A14CF554}"/>
              </a:ext>
            </a:extLst>
          </p:cNvPr>
          <p:cNvPicPr>
            <a:picLocks noChangeAspect="1"/>
          </p:cNvPicPr>
          <p:nvPr/>
        </p:nvPicPr>
        <p:blipFill>
          <a:blip r:embed="rId2"/>
          <a:stretch>
            <a:fillRect/>
          </a:stretch>
        </p:blipFill>
        <p:spPr>
          <a:xfrm>
            <a:off x="-334303" y="-361950"/>
            <a:ext cx="3467100" cy="3467100"/>
          </a:xfrm>
          <a:prstGeom prst="rect">
            <a:avLst/>
          </a:prstGeom>
        </p:spPr>
      </p:pic>
      <p:pic>
        <p:nvPicPr>
          <p:cNvPr id="6" name="Picture 5" descr="A logo with a leaf and text&#10;&#10;Description automatically generated">
            <a:extLst>
              <a:ext uri="{FF2B5EF4-FFF2-40B4-BE49-F238E27FC236}">
                <a16:creationId xmlns:a16="http://schemas.microsoft.com/office/drawing/2014/main" id="{F87E5385-1153-686B-205A-06459ECB7BBC}"/>
              </a:ext>
            </a:extLst>
          </p:cNvPr>
          <p:cNvPicPr>
            <a:picLocks noChangeAspect="1"/>
          </p:cNvPicPr>
          <p:nvPr/>
        </p:nvPicPr>
        <p:blipFill>
          <a:blip r:embed="rId3"/>
          <a:stretch>
            <a:fillRect/>
          </a:stretch>
        </p:blipFill>
        <p:spPr>
          <a:xfrm>
            <a:off x="9530610" y="752179"/>
            <a:ext cx="2027713" cy="1299681"/>
          </a:xfrm>
          <a:prstGeom prst="rect">
            <a:avLst/>
          </a:prstGeom>
        </p:spPr>
      </p:pic>
    </p:spTree>
    <p:extLst>
      <p:ext uri="{BB962C8B-B14F-4D97-AF65-F5344CB8AC3E}">
        <p14:creationId xmlns:p14="http://schemas.microsoft.com/office/powerpoint/2010/main" val="2136653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89" descr="Rectangle 14">
            <a:extLst>
              <a:ext uri="{FF2B5EF4-FFF2-40B4-BE49-F238E27FC236}">
                <a16:creationId xmlns:a16="http://schemas.microsoft.com/office/drawing/2014/main" id="{DF9A0511-2583-5CAB-6CEA-FA463FD942E7}"/>
              </a:ext>
            </a:extLst>
          </p:cNvPr>
          <p:cNvSpPr/>
          <p:nvPr/>
        </p:nvSpPr>
        <p:spPr>
          <a:xfrm>
            <a:off x="705467" y="1119341"/>
            <a:ext cx="3415783" cy="66207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spcAft>
                <a:spcPts val="600"/>
              </a:spcAft>
              <a:defRPr sz="3600">
                <a:solidFill>
                  <a:srgbClr val="001297"/>
                </a:solidFill>
                <a:latin typeface="Mink"/>
                <a:ea typeface="Mink"/>
                <a:cs typeface="Mink"/>
                <a:sym typeface="Mink"/>
              </a:defRPr>
            </a:pPr>
            <a:r>
              <a:rPr lang="en-US" sz="3600"/>
              <a:t>NEXT STEPS</a:t>
            </a:r>
          </a:p>
        </p:txBody>
      </p:sp>
      <p:sp>
        <p:nvSpPr>
          <p:cNvPr id="4" name="Content Placeholder 2">
            <a:extLst>
              <a:ext uri="{FF2B5EF4-FFF2-40B4-BE49-F238E27FC236}">
                <a16:creationId xmlns:a16="http://schemas.microsoft.com/office/drawing/2014/main" id="{56F51824-892F-690E-EAC4-B4AA8E05484E}"/>
              </a:ext>
            </a:extLst>
          </p:cNvPr>
          <p:cNvSpPr txBox="1">
            <a:spLocks/>
          </p:cNvSpPr>
          <p:nvPr/>
        </p:nvSpPr>
        <p:spPr>
          <a:xfrm>
            <a:off x="5037304" y="841495"/>
            <a:ext cx="6733162" cy="2729765"/>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Nunito" pitchFamily="2" charset="77"/>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lnSpc>
                <a:spcPct val="107000"/>
              </a:lnSpc>
              <a:spcAft>
                <a:spcPts val="800"/>
              </a:spcAft>
              <a:buNone/>
            </a:pPr>
            <a:r>
              <a:rPr lang="en-US" sz="2200" dirty="0">
                <a:effectLst/>
                <a:latin typeface="Nunito" pitchFamily="2" charset="0"/>
                <a:ea typeface="Calibri" panose="020F0502020204030204" pitchFamily="34" charset="0"/>
                <a:cs typeface="Times New Roman" panose="02020603050405020304" pitchFamily="18" charset="0"/>
              </a:rPr>
              <a:t>Discuss the action ideas within your workplace and consider where to begin.</a:t>
            </a:r>
          </a:p>
          <a:p>
            <a:pPr marL="114300" indent="0">
              <a:lnSpc>
                <a:spcPct val="107000"/>
              </a:lnSpc>
              <a:spcAft>
                <a:spcPts val="800"/>
              </a:spcAft>
              <a:buNone/>
            </a:pPr>
            <a:r>
              <a:rPr lang="en-US" sz="2200" dirty="0">
                <a:effectLst/>
                <a:latin typeface="Nunito" pitchFamily="2" charset="0"/>
                <a:ea typeface="Calibri" panose="020F0502020204030204" pitchFamily="34" charset="0"/>
                <a:cs typeface="Times New Roman" panose="02020603050405020304" pitchFamily="18" charset="0"/>
              </a:rPr>
              <a:t>Consider the range of physical activity initiatives Active Geelong deliver and if these may be of interest to </a:t>
            </a:r>
            <a:r>
              <a:rPr lang="en-US" sz="2200" dirty="0" err="1">
                <a:effectLst/>
                <a:latin typeface="Nunito" pitchFamily="2" charset="0"/>
                <a:ea typeface="Calibri" panose="020F0502020204030204" pitchFamily="34" charset="0"/>
                <a:cs typeface="Times New Roman" panose="02020603050405020304" pitchFamily="18" charset="0"/>
              </a:rPr>
              <a:t>Cobram</a:t>
            </a:r>
            <a:r>
              <a:rPr lang="en-US" sz="2200" dirty="0">
                <a:effectLst/>
                <a:latin typeface="Nunito" pitchFamily="2" charset="0"/>
                <a:ea typeface="Calibri" panose="020F0502020204030204" pitchFamily="34" charset="0"/>
                <a:cs typeface="Times New Roman" panose="02020603050405020304" pitchFamily="18" charset="0"/>
              </a:rPr>
              <a:t> Estate.</a:t>
            </a:r>
          </a:p>
          <a:p>
            <a:pPr marL="114300" indent="0">
              <a:lnSpc>
                <a:spcPct val="107000"/>
              </a:lnSpc>
              <a:spcAft>
                <a:spcPts val="800"/>
              </a:spcAft>
              <a:buNone/>
            </a:pPr>
            <a:r>
              <a:rPr lang="en-US" sz="2200" dirty="0">
                <a:effectLst/>
                <a:latin typeface="Nunito" pitchFamily="2" charset="0"/>
                <a:ea typeface="Calibri" panose="020F0502020204030204" pitchFamily="34" charset="0"/>
                <a:cs typeface="Times New Roman" panose="02020603050405020304" pitchFamily="18" charset="0"/>
              </a:rPr>
              <a:t>Barwon Health Healthy Communities team are available to provide workplace health support to </a:t>
            </a:r>
            <a:r>
              <a:rPr lang="en-US" sz="2200" dirty="0" err="1">
                <a:effectLst/>
                <a:latin typeface="Nunito" pitchFamily="2" charset="0"/>
                <a:ea typeface="Calibri" panose="020F0502020204030204" pitchFamily="34" charset="0"/>
                <a:cs typeface="Times New Roman" panose="02020603050405020304" pitchFamily="18" charset="0"/>
              </a:rPr>
              <a:t>Cobram</a:t>
            </a:r>
            <a:r>
              <a:rPr lang="en-US" sz="2200" dirty="0">
                <a:effectLst/>
                <a:latin typeface="Nunito" pitchFamily="2" charset="0"/>
                <a:ea typeface="Calibri" panose="020F0502020204030204" pitchFamily="34" charset="0"/>
                <a:cs typeface="Times New Roman" panose="02020603050405020304" pitchFamily="18" charset="0"/>
              </a:rPr>
              <a:t> Estate for ongoing design, implementation and evaluation of health and wellbeing initiatives as needed.</a:t>
            </a:r>
          </a:p>
          <a:p>
            <a:pPr marL="114300" indent="0">
              <a:lnSpc>
                <a:spcPct val="107000"/>
              </a:lnSpc>
              <a:spcAft>
                <a:spcPts val="800"/>
              </a:spcAft>
              <a:buNone/>
            </a:pPr>
            <a:r>
              <a:rPr lang="en-US" sz="2200" dirty="0">
                <a:effectLst/>
                <a:latin typeface="Nunito" pitchFamily="2" charset="0"/>
                <a:ea typeface="Calibri" panose="020F0502020204030204" pitchFamily="34" charset="0"/>
                <a:cs typeface="Times New Roman" panose="02020603050405020304" pitchFamily="18" charset="0"/>
              </a:rPr>
              <a:t>Proposed review meeting in 6-12 months to explore progress with physical activity initiatives and to identify any ongoing need for support from Active Geelong and Healthy Communities teams.</a:t>
            </a:r>
          </a:p>
          <a:p>
            <a:pPr marL="114300" indent="0">
              <a:lnSpc>
                <a:spcPct val="107000"/>
              </a:lnSpc>
              <a:spcAft>
                <a:spcPts val="800"/>
              </a:spcAft>
              <a:buNone/>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drawing, graphics, cartoon, art&#10;&#10;Description automatically generated">
            <a:extLst>
              <a:ext uri="{FF2B5EF4-FFF2-40B4-BE49-F238E27FC236}">
                <a16:creationId xmlns:a16="http://schemas.microsoft.com/office/drawing/2014/main" id="{49A64E03-B74B-8AF2-6B2D-B88A441AF71C}"/>
              </a:ext>
            </a:extLst>
          </p:cNvPr>
          <p:cNvPicPr>
            <a:picLocks noChangeAspect="1"/>
          </p:cNvPicPr>
          <p:nvPr/>
        </p:nvPicPr>
        <p:blipFill>
          <a:blip r:embed="rId2"/>
          <a:stretch>
            <a:fillRect/>
          </a:stretch>
        </p:blipFill>
        <p:spPr>
          <a:xfrm>
            <a:off x="-2" y="2225833"/>
            <a:ext cx="4709987" cy="4709987"/>
          </a:xfrm>
          <a:prstGeom prst="rect">
            <a:avLst/>
          </a:prstGeom>
        </p:spPr>
      </p:pic>
    </p:spTree>
    <p:extLst>
      <p:ext uri="{BB962C8B-B14F-4D97-AF65-F5344CB8AC3E}">
        <p14:creationId xmlns:p14="http://schemas.microsoft.com/office/powerpoint/2010/main" val="3242042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89" descr="Rectangle 14">
            <a:extLst>
              <a:ext uri="{FF2B5EF4-FFF2-40B4-BE49-F238E27FC236}">
                <a16:creationId xmlns:a16="http://schemas.microsoft.com/office/drawing/2014/main" id="{DF9A0511-2583-5CAB-6CEA-FA463FD942E7}"/>
              </a:ext>
            </a:extLst>
          </p:cNvPr>
          <p:cNvSpPr/>
          <p:nvPr/>
        </p:nvSpPr>
        <p:spPr>
          <a:xfrm>
            <a:off x="1761196" y="1225146"/>
            <a:ext cx="8669605" cy="64632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spcAft>
                <a:spcPts val="600"/>
              </a:spcAft>
              <a:defRPr sz="3600">
                <a:solidFill>
                  <a:srgbClr val="001297"/>
                </a:solidFill>
                <a:latin typeface="Mink"/>
                <a:ea typeface="Mink"/>
                <a:cs typeface="Mink"/>
                <a:sym typeface="Mink"/>
              </a:defRPr>
            </a:pPr>
            <a:r>
              <a:rPr lang="en-US" sz="3600" dirty="0"/>
              <a:t>PARTICIPANT FEEDBACK</a:t>
            </a:r>
          </a:p>
        </p:txBody>
      </p:sp>
      <p:sp>
        <p:nvSpPr>
          <p:cNvPr id="4" name="Content Placeholder 2">
            <a:extLst>
              <a:ext uri="{FF2B5EF4-FFF2-40B4-BE49-F238E27FC236}">
                <a16:creationId xmlns:a16="http://schemas.microsoft.com/office/drawing/2014/main" id="{56F51824-892F-690E-EAC4-B4AA8E05484E}"/>
              </a:ext>
            </a:extLst>
          </p:cNvPr>
          <p:cNvSpPr txBox="1">
            <a:spLocks/>
          </p:cNvSpPr>
          <p:nvPr/>
        </p:nvSpPr>
        <p:spPr>
          <a:xfrm>
            <a:off x="440675" y="2637500"/>
            <a:ext cx="11310646" cy="2729765"/>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Nunito" pitchFamily="2" charset="77"/>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lgn="ctr">
              <a:lnSpc>
                <a:spcPct val="107000"/>
              </a:lnSpc>
              <a:spcAft>
                <a:spcPts val="800"/>
              </a:spcAft>
              <a:buNone/>
            </a:pPr>
            <a:r>
              <a:rPr lang="en-US" sz="2200" dirty="0">
                <a:effectLst/>
                <a:latin typeface="Nunito" pitchFamily="2" charset="0"/>
                <a:ea typeface="Calibri" panose="020F0502020204030204" pitchFamily="34" charset="0"/>
                <a:cs typeface="Times New Roman" panose="02020603050405020304" pitchFamily="18" charset="0"/>
              </a:rPr>
              <a:t>The workshops engaged workers to design solutions to address barriers to being active, </a:t>
            </a:r>
            <a:br>
              <a:rPr lang="en-US" sz="2200" dirty="0">
                <a:effectLst/>
                <a:latin typeface="Nunito" pitchFamily="2" charset="0"/>
                <a:ea typeface="Calibri" panose="020F0502020204030204" pitchFamily="34" charset="0"/>
                <a:cs typeface="Times New Roman" panose="02020603050405020304" pitchFamily="18" charset="0"/>
              </a:rPr>
            </a:br>
            <a:r>
              <a:rPr lang="en-US" sz="2200" dirty="0">
                <a:effectLst/>
                <a:latin typeface="Nunito" pitchFamily="2" charset="0"/>
                <a:ea typeface="Calibri" panose="020F0502020204030204" pitchFamily="34" charset="0"/>
                <a:cs typeface="Times New Roman" panose="02020603050405020304" pitchFamily="18" charset="0"/>
              </a:rPr>
              <a:t>with 100% of participants agreeing the topic of the workshop was relevant, and 73% indicating an interest in being involved in developing future wellbeing initiatives. </a:t>
            </a:r>
          </a:p>
          <a:p>
            <a:pPr marL="114300" indent="0" algn="ctr">
              <a:lnSpc>
                <a:spcPct val="107000"/>
              </a:lnSpc>
              <a:spcAft>
                <a:spcPts val="800"/>
              </a:spcAft>
              <a:buNone/>
            </a:pPr>
            <a:r>
              <a:rPr lang="en-US" sz="2200" dirty="0">
                <a:effectLst/>
                <a:latin typeface="Nunito" pitchFamily="2" charset="0"/>
                <a:ea typeface="Calibri" panose="020F0502020204030204" pitchFamily="34" charset="0"/>
                <a:cs typeface="Times New Roman" panose="02020603050405020304" pitchFamily="18" charset="0"/>
              </a:rPr>
              <a:t>In their feedback, participants identified vaping, heathy eating and mental wellbeing </a:t>
            </a:r>
            <a:br>
              <a:rPr lang="en-US" sz="2200" dirty="0">
                <a:effectLst/>
                <a:latin typeface="Nunito" pitchFamily="2" charset="0"/>
                <a:ea typeface="Calibri" panose="020F0502020204030204" pitchFamily="34" charset="0"/>
                <a:cs typeface="Times New Roman" panose="02020603050405020304" pitchFamily="18" charset="0"/>
              </a:rPr>
            </a:br>
            <a:r>
              <a:rPr lang="en-US" sz="2200" dirty="0">
                <a:effectLst/>
                <a:latin typeface="Nunito" pitchFamily="2" charset="0"/>
                <a:ea typeface="Calibri" panose="020F0502020204030204" pitchFamily="34" charset="0"/>
                <a:cs typeface="Times New Roman" panose="02020603050405020304" pitchFamily="18" charset="0"/>
              </a:rPr>
              <a:t>as other health topics they felt were important to address.</a:t>
            </a:r>
          </a:p>
        </p:txBody>
      </p:sp>
      <p:pic>
        <p:nvPicPr>
          <p:cNvPr id="5" name="Picture 4">
            <a:extLst>
              <a:ext uri="{FF2B5EF4-FFF2-40B4-BE49-F238E27FC236}">
                <a16:creationId xmlns:a16="http://schemas.microsoft.com/office/drawing/2014/main" id="{2F42E4A8-5252-2E27-A9E6-77F2E1F0A15B}"/>
              </a:ext>
            </a:extLst>
          </p:cNvPr>
          <p:cNvPicPr>
            <a:picLocks noChangeAspect="1"/>
          </p:cNvPicPr>
          <p:nvPr/>
        </p:nvPicPr>
        <p:blipFill>
          <a:blip r:embed="rId2"/>
          <a:stretch>
            <a:fillRect/>
          </a:stretch>
        </p:blipFill>
        <p:spPr>
          <a:xfrm>
            <a:off x="10162518" y="5038242"/>
            <a:ext cx="2442421" cy="2729765"/>
          </a:xfrm>
          <a:prstGeom prst="rect">
            <a:avLst/>
          </a:prstGeom>
        </p:spPr>
      </p:pic>
      <p:pic>
        <p:nvPicPr>
          <p:cNvPr id="6" name="Picture 5">
            <a:extLst>
              <a:ext uri="{FF2B5EF4-FFF2-40B4-BE49-F238E27FC236}">
                <a16:creationId xmlns:a16="http://schemas.microsoft.com/office/drawing/2014/main" id="{30FD72CD-18FB-6959-C30B-FB2A26C2FA04}"/>
              </a:ext>
            </a:extLst>
          </p:cNvPr>
          <p:cNvPicPr>
            <a:picLocks noChangeAspect="1"/>
          </p:cNvPicPr>
          <p:nvPr/>
        </p:nvPicPr>
        <p:blipFill>
          <a:blip r:embed="rId2"/>
          <a:stretch>
            <a:fillRect/>
          </a:stretch>
        </p:blipFill>
        <p:spPr>
          <a:xfrm>
            <a:off x="-1221211" y="-1643912"/>
            <a:ext cx="2442421" cy="2729765"/>
          </a:xfrm>
          <a:prstGeom prst="rect">
            <a:avLst/>
          </a:prstGeom>
        </p:spPr>
      </p:pic>
    </p:spTree>
    <p:extLst>
      <p:ext uri="{BB962C8B-B14F-4D97-AF65-F5344CB8AC3E}">
        <p14:creationId xmlns:p14="http://schemas.microsoft.com/office/powerpoint/2010/main" val="2880451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8BFF"/>
        </a:solidFill>
        <a:effectLst/>
      </p:bgPr>
    </p:bg>
    <p:spTree>
      <p:nvGrpSpPr>
        <p:cNvPr id="1" name=""/>
        <p:cNvGrpSpPr/>
        <p:nvPr/>
      </p:nvGrpSpPr>
      <p:grpSpPr>
        <a:xfrm>
          <a:off x="0" y="0"/>
          <a:ext cx="0" cy="0"/>
          <a:chOff x="0" y="0"/>
          <a:chExt cx="0" cy="0"/>
        </a:xfrm>
      </p:grpSpPr>
      <p:grpSp>
        <p:nvGrpSpPr>
          <p:cNvPr id="117" name="Group 117" descr="Rectangle 16"/>
          <p:cNvGrpSpPr/>
          <p:nvPr/>
        </p:nvGrpSpPr>
        <p:grpSpPr>
          <a:xfrm>
            <a:off x="-54585" y="0"/>
            <a:ext cx="12463941" cy="7059174"/>
            <a:chOff x="-1" y="-2"/>
            <a:chExt cx="12463940" cy="7059173"/>
          </a:xfrm>
          <a:solidFill>
            <a:srgbClr val="001297"/>
          </a:solidFill>
        </p:grpSpPr>
        <p:sp>
          <p:nvSpPr>
            <p:cNvPr id="115" name="Shape 115" descr="Rectangle"/>
            <p:cNvSpPr/>
            <p:nvPr/>
          </p:nvSpPr>
          <p:spPr>
            <a:xfrm>
              <a:off x="-1" y="-2"/>
              <a:ext cx="12463940" cy="7059173"/>
            </a:xfrm>
            <a:prstGeom prst="rect">
              <a:avLst/>
            </a:prstGeom>
            <a:grpFill/>
            <a:ln w="12700" cap="flat">
              <a:noFill/>
              <a:miter lim="400000"/>
            </a:ln>
            <a:effectLst/>
          </p:spPr>
          <p:txBody>
            <a:bodyPr wrap="square" lIns="45718" tIns="45718" rIns="45718" bIns="45718" numCol="1" anchor="ctr">
              <a:noAutofit/>
            </a:bodyPr>
            <a:lstStyle/>
            <a:p>
              <a:pPr algn="ctr">
                <a:defRPr>
                  <a:solidFill>
                    <a:srgbClr val="FFFFFF"/>
                  </a:solidFill>
                </a:defRPr>
              </a:pPr>
              <a:endParaRPr>
                <a:latin typeface="Nunito" pitchFamily="2" charset="77"/>
              </a:endParaRPr>
            </a:p>
          </p:txBody>
        </p:sp>
        <p:sp>
          <p:nvSpPr>
            <p:cNvPr id="116" name="Shape 116" descr="v"/>
            <p:cNvSpPr/>
            <p:nvPr/>
          </p:nvSpPr>
          <p:spPr>
            <a:xfrm>
              <a:off x="-1" y="3375697"/>
              <a:ext cx="12463940" cy="307773"/>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solidFill>
                    <a:srgbClr val="008BFF"/>
                  </a:solidFill>
                </a:defRPr>
              </a:lvl1pPr>
            </a:lstStyle>
            <a:p>
              <a:r>
                <a:rPr>
                  <a:latin typeface="Nunito" pitchFamily="2" charset="77"/>
                </a:rPr>
                <a:t>v</a:t>
              </a:r>
            </a:p>
          </p:txBody>
        </p:sp>
      </p:grpSp>
      <p:sp>
        <p:nvSpPr>
          <p:cNvPr id="122" name="Shape 122" descr="TextBox 14"/>
          <p:cNvSpPr/>
          <p:nvPr/>
        </p:nvSpPr>
        <p:spPr>
          <a:xfrm>
            <a:off x="1235020" y="359651"/>
            <a:ext cx="743190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latin typeface="Oswald-Regular"/>
                <a:ea typeface="Oswald-Regular"/>
                <a:cs typeface="Oswald-Regular"/>
                <a:sym typeface="Oswald-Regular"/>
              </a:defRPr>
            </a:lvl1pPr>
          </a:lstStyle>
          <a:p>
            <a:endParaRPr/>
          </a:p>
        </p:txBody>
      </p:sp>
      <p:sp>
        <p:nvSpPr>
          <p:cNvPr id="13" name="Shape 122" descr="TextBox 14">
            <a:extLst>
              <a:ext uri="{FF2B5EF4-FFF2-40B4-BE49-F238E27FC236}">
                <a16:creationId xmlns:a16="http://schemas.microsoft.com/office/drawing/2014/main" id="{B3E51FA0-C366-4892-A945-60801594C622}"/>
              </a:ext>
            </a:extLst>
          </p:cNvPr>
          <p:cNvSpPr/>
          <p:nvPr/>
        </p:nvSpPr>
        <p:spPr>
          <a:xfrm>
            <a:off x="1235020" y="359651"/>
            <a:ext cx="7431901"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latin typeface="Oswald-Regular"/>
                <a:ea typeface="Oswald-Regular"/>
                <a:cs typeface="Oswald-Regular"/>
                <a:sym typeface="Oswald-Regular"/>
              </a:defRPr>
            </a:lvl1pPr>
          </a:lstStyle>
          <a:p>
            <a:endParaRPr/>
          </a:p>
        </p:txBody>
      </p:sp>
      <p:pic>
        <p:nvPicPr>
          <p:cNvPr id="6" name="Picture 5">
            <a:extLst>
              <a:ext uri="{FF2B5EF4-FFF2-40B4-BE49-F238E27FC236}">
                <a16:creationId xmlns:a16="http://schemas.microsoft.com/office/drawing/2014/main" id="{4835630E-E822-9E99-9015-8D5E1133C2EF}"/>
              </a:ext>
            </a:extLst>
          </p:cNvPr>
          <p:cNvPicPr>
            <a:picLocks noChangeAspect="1"/>
          </p:cNvPicPr>
          <p:nvPr/>
        </p:nvPicPr>
        <p:blipFill>
          <a:blip r:embed="rId3"/>
          <a:stretch>
            <a:fillRect/>
          </a:stretch>
        </p:blipFill>
        <p:spPr>
          <a:xfrm>
            <a:off x="4234285" y="-2725699"/>
            <a:ext cx="3886200" cy="4343400"/>
          </a:xfrm>
          <a:prstGeom prst="rect">
            <a:avLst/>
          </a:prstGeom>
        </p:spPr>
      </p:pic>
      <p:sp>
        <p:nvSpPr>
          <p:cNvPr id="5" name="Content Placeholder 2">
            <a:extLst>
              <a:ext uri="{FF2B5EF4-FFF2-40B4-BE49-F238E27FC236}">
                <a16:creationId xmlns:a16="http://schemas.microsoft.com/office/drawing/2014/main" id="{9A592CEC-11E6-21B5-2154-E3D850BF1952}"/>
              </a:ext>
            </a:extLst>
          </p:cNvPr>
          <p:cNvSpPr txBox="1">
            <a:spLocks/>
          </p:cNvSpPr>
          <p:nvPr/>
        </p:nvSpPr>
        <p:spPr>
          <a:xfrm>
            <a:off x="291994" y="5493117"/>
            <a:ext cx="11770781" cy="2729765"/>
          </a:xfrm>
          <a:prstGeom prst="rect">
            <a:avLst/>
          </a:prstGeom>
          <a:noFill/>
          <a:ln>
            <a:noFill/>
          </a:ln>
        </p:spPr>
        <p:txBody>
          <a:bodyPr spcFirstLastPara="1" wrap="square" lIns="45700" tIns="45700" rIns="45700"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Nunito" pitchFamily="2" charset="77"/>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lgn="ctr">
              <a:lnSpc>
                <a:spcPct val="100000"/>
              </a:lnSpc>
              <a:spcAft>
                <a:spcPts val="800"/>
              </a:spcAft>
              <a:buNone/>
            </a:pPr>
            <a:r>
              <a:rPr lang="en-AU" sz="2200" dirty="0">
                <a:solidFill>
                  <a:schemeClr val="bg1"/>
                </a:solidFill>
                <a:effectLst/>
                <a:latin typeface="Nunito" pitchFamily="2" charset="0"/>
                <a:ea typeface="Calibri" panose="020F0502020204030204" pitchFamily="34" charset="0"/>
                <a:cs typeface="Times New Roman" panose="02020603050405020304" pitchFamily="18" charset="0"/>
              </a:rPr>
              <a:t>Active Geelong: </a:t>
            </a:r>
            <a:r>
              <a:rPr lang="en-AU" sz="2200" dirty="0" err="1">
                <a:solidFill>
                  <a:srgbClr val="79D5E6"/>
                </a:solidFill>
                <a:effectLst/>
                <a:latin typeface="Nunito" pitchFamily="2" charset="0"/>
                <a:ea typeface="Calibri" panose="020F0502020204030204" pitchFamily="34" charset="0"/>
                <a:cs typeface="Times New Roman" panose="02020603050405020304" pitchFamily="18" charset="0"/>
              </a:rPr>
              <a:t>mailto:movers@activegeelong.org.au</a:t>
            </a:r>
            <a:endParaRPr lang="en-AU" sz="2200" dirty="0">
              <a:solidFill>
                <a:srgbClr val="79D5E6"/>
              </a:solidFill>
              <a:effectLst/>
              <a:latin typeface="Nunito" pitchFamily="2" charset="0"/>
              <a:ea typeface="Calibri" panose="020F0502020204030204" pitchFamily="34" charset="0"/>
              <a:cs typeface="Times New Roman" panose="02020603050405020304" pitchFamily="18" charset="0"/>
            </a:endParaRPr>
          </a:p>
          <a:p>
            <a:pPr marL="114300" indent="0" algn="ctr">
              <a:lnSpc>
                <a:spcPct val="100000"/>
              </a:lnSpc>
              <a:spcAft>
                <a:spcPts val="800"/>
              </a:spcAft>
              <a:buNone/>
            </a:pPr>
            <a:r>
              <a:rPr lang="en-AU" sz="2200" dirty="0">
                <a:solidFill>
                  <a:schemeClr val="bg1"/>
                </a:solidFill>
                <a:effectLst/>
                <a:latin typeface="Nunito" pitchFamily="2" charset="0"/>
                <a:ea typeface="Calibri" panose="020F0502020204030204" pitchFamily="34" charset="0"/>
                <a:cs typeface="Times New Roman" panose="02020603050405020304" pitchFamily="18" charset="0"/>
              </a:rPr>
              <a:t>Barwon Health Healthy Communities Team: </a:t>
            </a:r>
            <a:r>
              <a:rPr lang="en-AU" sz="2200" dirty="0" err="1">
                <a:solidFill>
                  <a:srgbClr val="79D5E6"/>
                </a:solidFill>
                <a:effectLst/>
                <a:latin typeface="Nunito" pitchFamily="2" charset="0"/>
                <a:ea typeface="Calibri" panose="020F0502020204030204" pitchFamily="34" charset="0"/>
                <a:cs typeface="Times New Roman" panose="02020603050405020304" pitchFamily="18" charset="0"/>
              </a:rPr>
              <a:t>healthycommunities@barwonhealth.org.au</a:t>
            </a:r>
            <a:endParaRPr lang="en-AU" sz="2200" dirty="0">
              <a:solidFill>
                <a:srgbClr val="79D5E6"/>
              </a:solidFill>
              <a:effectLst/>
              <a:latin typeface="Nunito" pitchFamily="2" charset="0"/>
              <a:ea typeface="Calibri" panose="020F0502020204030204" pitchFamily="34" charset="0"/>
              <a:cs typeface="Times New Roman" panose="02020603050405020304" pitchFamily="18" charset="0"/>
            </a:endParaRPr>
          </a:p>
        </p:txBody>
      </p:sp>
      <p:sp>
        <p:nvSpPr>
          <p:cNvPr id="120" name="Shape 120" descr="Rectangle 12"/>
          <p:cNvSpPr/>
          <p:nvPr/>
        </p:nvSpPr>
        <p:spPr>
          <a:xfrm>
            <a:off x="518226" y="2821703"/>
            <a:ext cx="11155547" cy="110799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6600">
                <a:solidFill>
                  <a:srgbClr val="001297"/>
                </a:solidFill>
                <a:latin typeface="Mink"/>
                <a:ea typeface="Mink"/>
                <a:cs typeface="Mink"/>
                <a:sym typeface="Mink"/>
              </a:defRPr>
            </a:lvl1pPr>
          </a:lstStyle>
          <a:p>
            <a:pPr algn="ctr"/>
            <a:r>
              <a:rPr lang="en-AU" dirty="0">
                <a:solidFill>
                  <a:schemeClr val="bg1"/>
                </a:solidFill>
              </a:rPr>
              <a:t>THANK YOU</a:t>
            </a:r>
          </a:p>
        </p:txBody>
      </p:sp>
      <p:sp>
        <p:nvSpPr>
          <p:cNvPr id="7" name="Google Shape;99;p4" descr="Rectangle 1">
            <a:extLst>
              <a:ext uri="{FF2B5EF4-FFF2-40B4-BE49-F238E27FC236}">
                <a16:creationId xmlns:a16="http://schemas.microsoft.com/office/drawing/2014/main" id="{A33F6F50-AB2B-02FF-7EEE-5E4CD40D2C9E}"/>
              </a:ext>
            </a:extLst>
          </p:cNvPr>
          <p:cNvSpPr/>
          <p:nvPr/>
        </p:nvSpPr>
        <p:spPr>
          <a:xfrm>
            <a:off x="3532357" y="4925110"/>
            <a:ext cx="5127283" cy="461624"/>
          </a:xfrm>
          <a:prstGeom prst="rect">
            <a:avLst/>
          </a:prstGeom>
          <a:noFill/>
          <a:ln>
            <a:noFill/>
          </a:ln>
        </p:spPr>
        <p:txBody>
          <a:bodyPr spcFirstLastPara="1" wrap="square" lIns="45700" tIns="45700" rIns="45700" bIns="45700" numCol="1" anchor="t" anchorCtr="0">
            <a:spAutoFit/>
          </a:bodyPr>
          <a:lstStyle/>
          <a:p>
            <a:pPr marL="0" marR="0" lvl="0" indent="0" algn="ctr" rtl="0">
              <a:lnSpc>
                <a:spcPct val="100000"/>
              </a:lnSpc>
              <a:spcBef>
                <a:spcPts val="0"/>
              </a:spcBef>
              <a:spcAft>
                <a:spcPts val="0"/>
              </a:spcAft>
              <a:buClr>
                <a:srgbClr val="001297"/>
              </a:buClr>
              <a:buSzPts val="1800"/>
              <a:buFont typeface="Nunito"/>
              <a:buNone/>
            </a:pPr>
            <a:r>
              <a:rPr lang="en-US" sz="2400" u="none" strike="noStrike" cap="none">
                <a:solidFill>
                  <a:srgbClr val="79D5E6"/>
                </a:solidFill>
                <a:latin typeface="Oswald Medium" pitchFamily="2" charset="77"/>
                <a:ea typeface="Nunito"/>
                <a:cs typeface="Nunito"/>
                <a:sym typeface="Nunito"/>
              </a:rPr>
              <a:t>CONTACT DETAILS</a:t>
            </a:r>
          </a:p>
        </p:txBody>
      </p:sp>
    </p:spTree>
    <p:extLst>
      <p:ext uri="{BB962C8B-B14F-4D97-AF65-F5344CB8AC3E}">
        <p14:creationId xmlns:p14="http://schemas.microsoft.com/office/powerpoint/2010/main" val="37300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EB17F3-2C5C-424D-6DFD-5008DCF3E64C}"/>
              </a:ext>
            </a:extLst>
          </p:cNvPr>
          <p:cNvSpPr/>
          <p:nvPr/>
        </p:nvSpPr>
        <p:spPr>
          <a:xfrm>
            <a:off x="5552656" y="517938"/>
            <a:ext cx="6374297" cy="6338274"/>
          </a:xfrm>
          <a:prstGeom prst="rect">
            <a:avLst/>
          </a:prstGeom>
        </p:spPr>
        <p:txBody>
          <a:bodyPr wrap="square">
            <a:spAutoFit/>
          </a:bodyPr>
          <a:lstStyle/>
          <a:p>
            <a:pPr marL="285750" indent="-285750">
              <a:lnSpc>
                <a:spcPct val="150000"/>
              </a:lnSpc>
              <a:buFont typeface="Arial" panose="020B0604020202020204" pitchFamily="34" charset="0"/>
              <a:buChar char="•"/>
            </a:pPr>
            <a:r>
              <a:rPr lang="en-US" sz="1700" dirty="0">
                <a:solidFill>
                  <a:srgbClr val="001297"/>
                </a:solidFill>
                <a:latin typeface="Nunito" panose="00000500000000000000" pitchFamily="2" charset="0"/>
                <a:ea typeface="Typ1451 Medium" charset="0"/>
                <a:cs typeface="Typ1451 Medium" charset="0"/>
              </a:rPr>
              <a:t>In 2021, 33% of the Geelong population did not undertake adequate physical activity to meet national physical activity guidelines (which recommend participating in 30-60 minutes of physical activity on at least 5 days of the week). 21% were </a:t>
            </a:r>
            <a:r>
              <a:rPr lang="en-US" sz="1700" dirty="0" err="1">
                <a:solidFill>
                  <a:srgbClr val="001297"/>
                </a:solidFill>
                <a:latin typeface="Nunito" panose="00000500000000000000" pitchFamily="2" charset="0"/>
                <a:ea typeface="Typ1451 Medium" charset="0"/>
                <a:cs typeface="Typ1451 Medium" charset="0"/>
              </a:rPr>
              <a:t>categorised</a:t>
            </a:r>
            <a:r>
              <a:rPr lang="en-US" sz="1700" dirty="0">
                <a:solidFill>
                  <a:srgbClr val="001297"/>
                </a:solidFill>
                <a:latin typeface="Nunito" panose="00000500000000000000" pitchFamily="2" charset="0"/>
                <a:ea typeface="Typ1451 Medium" charset="0"/>
                <a:cs typeface="Typ1451 Medium" charset="0"/>
              </a:rPr>
              <a:t> as sedentary, that is, reporting no physical activity (an increase of 10% since the prior survey in 2017). </a:t>
            </a:r>
            <a:br>
              <a:rPr lang="en-US" sz="1700" dirty="0">
                <a:solidFill>
                  <a:srgbClr val="001297"/>
                </a:solidFill>
                <a:latin typeface="Nunito" panose="00000500000000000000" pitchFamily="2" charset="0"/>
                <a:ea typeface="Typ1451 Medium" charset="0"/>
                <a:cs typeface="Typ1451 Medium" charset="0"/>
              </a:rPr>
            </a:br>
            <a:endParaRPr lang="en-US" sz="1700" dirty="0">
              <a:solidFill>
                <a:srgbClr val="001297"/>
              </a:solidFill>
              <a:latin typeface="Nunito" panose="00000500000000000000" pitchFamily="2" charset="0"/>
              <a:ea typeface="Typ1451 Medium" charset="0"/>
              <a:cs typeface="Typ1451 Medium" charset="0"/>
            </a:endParaRPr>
          </a:p>
          <a:p>
            <a:pPr marL="285750" indent="-285750">
              <a:lnSpc>
                <a:spcPct val="150000"/>
              </a:lnSpc>
              <a:buFont typeface="Arial" panose="020B0604020202020204" pitchFamily="34" charset="0"/>
              <a:buChar char="•"/>
            </a:pPr>
            <a:r>
              <a:rPr lang="en-US" sz="1700" dirty="0">
                <a:solidFill>
                  <a:srgbClr val="001297"/>
                </a:solidFill>
                <a:latin typeface="Nunito" panose="00000500000000000000" pitchFamily="2" charset="0"/>
                <a:ea typeface="Typ1451 Medium" charset="0"/>
                <a:cs typeface="Typ1451 Medium" charset="0"/>
              </a:rPr>
              <a:t>Physical inactivity is the 9th leading preventable cause of ill health and premature death, responsible for 2.5% of total disease burden in Australia, in 2018. </a:t>
            </a:r>
            <a:br>
              <a:rPr lang="en-US" sz="1700" dirty="0">
                <a:solidFill>
                  <a:srgbClr val="001297"/>
                </a:solidFill>
                <a:latin typeface="Nunito" panose="00000500000000000000" pitchFamily="2" charset="0"/>
                <a:ea typeface="Typ1451 Medium" charset="0"/>
                <a:cs typeface="Typ1451 Medium" charset="0"/>
              </a:rPr>
            </a:br>
            <a:endParaRPr lang="en-US" sz="1700" dirty="0">
              <a:solidFill>
                <a:srgbClr val="001297"/>
              </a:solidFill>
              <a:latin typeface="Nunito" panose="00000500000000000000" pitchFamily="2" charset="0"/>
              <a:ea typeface="Typ1451 Medium" charset="0"/>
              <a:cs typeface="Typ1451 Medium" charset="0"/>
            </a:endParaRPr>
          </a:p>
          <a:p>
            <a:pPr marL="285750" indent="-285750">
              <a:lnSpc>
                <a:spcPct val="150000"/>
              </a:lnSpc>
              <a:buFont typeface="Arial" panose="020B0604020202020204" pitchFamily="34" charset="0"/>
              <a:buChar char="•"/>
            </a:pPr>
            <a:r>
              <a:rPr lang="en-US" sz="1700" dirty="0">
                <a:solidFill>
                  <a:srgbClr val="001297"/>
                </a:solidFill>
                <a:latin typeface="Nunito" panose="00000500000000000000" pitchFamily="2" charset="0"/>
                <a:ea typeface="Typ1451 Medium" charset="0"/>
                <a:cs typeface="Typ1451 Medium" charset="0"/>
              </a:rPr>
              <a:t>Physical inactivity increases the risk of many diseases and is linked to the burden from type 2 diabetes, bowel cancer, dementia, coronary heart disease and strokes, as well as uterine and breast cancer in females.</a:t>
            </a:r>
          </a:p>
          <a:p>
            <a:pPr marL="285750" indent="-285750">
              <a:lnSpc>
                <a:spcPct val="150000"/>
              </a:lnSpc>
              <a:buFont typeface="Arial" panose="020B0604020202020204" pitchFamily="34" charset="0"/>
              <a:buChar char="•"/>
            </a:pPr>
            <a:endParaRPr lang="en-US" sz="1700" dirty="0">
              <a:solidFill>
                <a:srgbClr val="001297"/>
              </a:solidFill>
              <a:latin typeface="Nunito" panose="00000500000000000000" pitchFamily="2" charset="0"/>
              <a:ea typeface="Typ1451 Medium" charset="0"/>
              <a:cs typeface="Typ1451 Medium" charset="0"/>
            </a:endParaRPr>
          </a:p>
        </p:txBody>
      </p:sp>
      <p:sp>
        <p:nvSpPr>
          <p:cNvPr id="10" name="Shape 152" descr="Rectangle 8">
            <a:extLst>
              <a:ext uri="{FF2B5EF4-FFF2-40B4-BE49-F238E27FC236}">
                <a16:creationId xmlns:a16="http://schemas.microsoft.com/office/drawing/2014/main" id="{4B3D2363-63A6-4197-064B-B8995CB4C5C6}"/>
              </a:ext>
            </a:extLst>
          </p:cNvPr>
          <p:cNvSpPr/>
          <p:nvPr/>
        </p:nvSpPr>
        <p:spPr>
          <a:xfrm>
            <a:off x="321495" y="642173"/>
            <a:ext cx="4710578" cy="419072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nchor="t">
            <a:spAutoFit/>
          </a:bodyPr>
          <a:lstStyle>
            <a:lvl1pPr>
              <a:defRPr sz="5400">
                <a:solidFill>
                  <a:srgbClr val="001297"/>
                </a:solidFill>
                <a:latin typeface="Mink"/>
                <a:ea typeface="Mink"/>
                <a:cs typeface="Mink"/>
                <a:sym typeface="Mink"/>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3600" b="0" i="0" u="none" strike="noStrike" kern="0" cap="none" spc="0" normalizeH="0" baseline="0" noProof="0">
                <a:ln>
                  <a:noFill/>
                </a:ln>
                <a:solidFill>
                  <a:srgbClr val="001297"/>
                </a:solidFill>
                <a:effectLst/>
                <a:uLnTx/>
                <a:uFillTx/>
                <a:latin typeface="Mink"/>
                <a:sym typeface="Mink"/>
              </a:rPr>
              <a:t>WHY DOES GEELONG NEED TO BE MORE ACTIVE</a:t>
            </a:r>
            <a:endParaRPr lang="en-AU" sz="3600" b="0" i="0" u="none" strike="noStrike" kern="0" cap="none" spc="0" normalizeH="0" baseline="0" noProof="0">
              <a:ln>
                <a:noFill/>
              </a:ln>
              <a:solidFill>
                <a:srgbClr val="001297"/>
              </a:solidFill>
              <a:effectLst/>
              <a:uLnTx/>
              <a:uFillTx/>
              <a:latin typeface="Min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AU" sz="3600" b="0" i="0" u="none" strike="noStrike" kern="0" cap="none" spc="0" normalizeH="0" baseline="0" noProof="0">
              <a:ln>
                <a:noFill/>
              </a:ln>
              <a:solidFill>
                <a:srgbClr val="001297"/>
              </a:solidFill>
              <a:effectLst/>
              <a:uLnTx/>
              <a:uFillTx/>
              <a:latin typeface="Mink"/>
            </a:endParaRPr>
          </a:p>
        </p:txBody>
      </p:sp>
      <p:sp>
        <p:nvSpPr>
          <p:cNvPr id="12" name="TextBox 11">
            <a:extLst>
              <a:ext uri="{FF2B5EF4-FFF2-40B4-BE49-F238E27FC236}">
                <a16:creationId xmlns:a16="http://schemas.microsoft.com/office/drawing/2014/main" id="{7B54F7A0-2993-6D52-5A80-51E6C6B27803}"/>
              </a:ext>
            </a:extLst>
          </p:cNvPr>
          <p:cNvSpPr txBox="1"/>
          <p:nvPr/>
        </p:nvSpPr>
        <p:spPr>
          <a:xfrm>
            <a:off x="321495" y="5961913"/>
            <a:ext cx="4979373" cy="666849"/>
          </a:xfrm>
          <a:prstGeom prst="rect">
            <a:avLst/>
          </a:prstGeom>
          <a:noFill/>
        </p:spPr>
        <p:txBody>
          <a:bodyPr wrap="square">
            <a:spAutoFit/>
          </a:bodyPr>
          <a:lstStyle/>
          <a:p>
            <a:r>
              <a:rPr lang="en-AU" baseline="30000">
                <a:effectLst/>
                <a:latin typeface="Calibri" panose="020F0502020204030204" pitchFamily="34" charset="0"/>
                <a:ea typeface="Calibri" panose="020F0502020204030204" pitchFamily="34" charset="0"/>
                <a:cs typeface="Times New Roman" panose="02020603050405020304" pitchFamily="18" charset="0"/>
              </a:rPr>
              <a:t>City of Greater Geelong (2021) </a:t>
            </a:r>
            <a:r>
              <a:rPr lang="en-AU" i="1" baseline="30000">
                <a:effectLst/>
                <a:latin typeface="Calibri" panose="020F0502020204030204" pitchFamily="34" charset="0"/>
                <a:ea typeface="Calibri" panose="020F0502020204030204" pitchFamily="34" charset="0"/>
                <a:cs typeface="Times New Roman" panose="02020603050405020304" pitchFamily="18" charset="0"/>
              </a:rPr>
              <a:t>Geelong Preventative Health Survey 2021 LGA Summary</a:t>
            </a:r>
            <a:r>
              <a:rPr lang="en-AU" i="1" baseline="30000">
                <a:solidFill>
                  <a:srgbClr val="001297"/>
                </a:solidFill>
                <a:effectLst/>
                <a:latin typeface="Calibri" panose="020F0502020204030204" pitchFamily="34" charset="0"/>
                <a:ea typeface="Calibri" panose="020F0502020204030204" pitchFamily="34" charset="0"/>
                <a:cs typeface="Times New Roman" panose="02020603050405020304" pitchFamily="18" charset="0"/>
              </a:rPr>
              <a:t> Report</a:t>
            </a:r>
            <a:r>
              <a:rPr lang="en-AU" baseline="30000">
                <a:solidFill>
                  <a:srgbClr val="001297"/>
                </a:solidFill>
                <a:effectLst/>
                <a:latin typeface="Calibri" panose="020F0502020204030204" pitchFamily="34" charset="0"/>
                <a:ea typeface="Calibri" panose="020F0502020204030204" pitchFamily="34" charset="0"/>
                <a:cs typeface="Times New Roman" panose="02020603050405020304" pitchFamily="18" charset="0"/>
              </a:rPr>
              <a:t>,  </a:t>
            </a:r>
            <a:r>
              <a:rPr lang="en-AU" u="sng" baseline="30000">
                <a:solidFill>
                  <a:srgbClr val="001297"/>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https://www.geelongaustralia.com.au/gphs/documents/item/8d9a8466b3d2832.aspx</a:t>
            </a:r>
            <a:r>
              <a:rPr lang="en-AU" baseline="30000">
                <a:solidFill>
                  <a:srgbClr val="001297"/>
                </a:solidFill>
                <a:effectLst/>
                <a:latin typeface="Calibri" panose="020F0502020204030204" pitchFamily="34" charset="0"/>
                <a:ea typeface="Calibri" panose="020F0502020204030204" pitchFamily="34" charset="0"/>
                <a:cs typeface="Times New Roman" panose="02020603050405020304" pitchFamily="18" charset="0"/>
              </a:rPr>
              <a:t> </a:t>
            </a:r>
          </a:p>
          <a:p>
            <a:r>
              <a:rPr lang="en-AU" baseline="30000">
                <a:effectLst/>
                <a:latin typeface="Calibri" panose="020F0502020204030204" pitchFamily="34" charset="0"/>
                <a:ea typeface="Calibri" panose="020F0502020204030204" pitchFamily="34" charset="0"/>
                <a:cs typeface="Times New Roman" panose="02020603050405020304" pitchFamily="18" charset="0"/>
              </a:rPr>
              <a:t>AIHW (2021) </a:t>
            </a:r>
            <a:r>
              <a:rPr lang="en-AU" i="1" baseline="30000">
                <a:effectLst/>
                <a:latin typeface="Calibri" panose="020F0502020204030204" pitchFamily="34" charset="0"/>
                <a:ea typeface="Calibri" panose="020F0502020204030204" pitchFamily="34" charset="0"/>
                <a:cs typeface="Times New Roman" panose="02020603050405020304" pitchFamily="18" charset="0"/>
              </a:rPr>
              <a:t>Physical </a:t>
            </a:r>
            <a:r>
              <a:rPr lang="en-AU" i="1" baseline="30000">
                <a:solidFill>
                  <a:srgbClr val="001297"/>
                </a:solidFill>
                <a:effectLst/>
                <a:latin typeface="Calibri" panose="020F0502020204030204" pitchFamily="34" charset="0"/>
                <a:ea typeface="Calibri" panose="020F0502020204030204" pitchFamily="34" charset="0"/>
                <a:cs typeface="Times New Roman" panose="02020603050405020304" pitchFamily="18" charset="0"/>
              </a:rPr>
              <a:t>activity</a:t>
            </a:r>
            <a:r>
              <a:rPr lang="en-AU" baseline="30000">
                <a:solidFill>
                  <a:srgbClr val="001297"/>
                </a:solidFill>
                <a:effectLst/>
                <a:latin typeface="Calibri" panose="020F0502020204030204" pitchFamily="34" charset="0"/>
                <a:ea typeface="Calibri" panose="020F0502020204030204" pitchFamily="34" charset="0"/>
                <a:cs typeface="Times New Roman" panose="02020603050405020304" pitchFamily="18" charset="0"/>
              </a:rPr>
              <a:t> </a:t>
            </a:r>
            <a:r>
              <a:rPr lang="en-AU" u="sng" baseline="30000">
                <a:solidFill>
                  <a:srgbClr val="001297"/>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https://www.aihw.gov.au/reports/australias-health/insufficient-physical-activity</a:t>
            </a:r>
            <a:r>
              <a:rPr lang="en-AU" baseline="30000">
                <a:solidFill>
                  <a:srgbClr val="001297"/>
                </a:solidFill>
                <a:effectLst/>
                <a:latin typeface="Calibri" panose="020F0502020204030204" pitchFamily="34" charset="0"/>
                <a:ea typeface="Calibri" panose="020F0502020204030204" pitchFamily="34" charset="0"/>
                <a:cs typeface="Times New Roman" panose="02020603050405020304" pitchFamily="18" charset="0"/>
              </a:rPr>
              <a:t> </a:t>
            </a:r>
            <a:endParaRPr lang="en-US" baseline="30000">
              <a:solidFill>
                <a:srgbClr val="001297"/>
              </a:solidFill>
            </a:endParaRPr>
          </a:p>
        </p:txBody>
      </p:sp>
      <p:pic>
        <p:nvPicPr>
          <p:cNvPr id="3" name="Picture 2" descr="A picture containing art, graphics, majorelle blue, cartoon&#10;&#10;Description automatically generated">
            <a:extLst>
              <a:ext uri="{FF2B5EF4-FFF2-40B4-BE49-F238E27FC236}">
                <a16:creationId xmlns:a16="http://schemas.microsoft.com/office/drawing/2014/main" id="{6E30EAD8-3D57-8AF7-DE16-5B7DDE378280}"/>
              </a:ext>
            </a:extLst>
          </p:cNvPr>
          <p:cNvPicPr>
            <a:picLocks noChangeAspect="1"/>
          </p:cNvPicPr>
          <p:nvPr/>
        </p:nvPicPr>
        <p:blipFill>
          <a:blip r:embed="rId4"/>
          <a:stretch>
            <a:fillRect/>
          </a:stretch>
        </p:blipFill>
        <p:spPr>
          <a:xfrm>
            <a:off x="1355028" y="560453"/>
            <a:ext cx="5668626" cy="5668626"/>
          </a:xfrm>
          <a:prstGeom prst="rect">
            <a:avLst/>
          </a:prstGeom>
        </p:spPr>
      </p:pic>
    </p:spTree>
    <p:extLst>
      <p:ext uri="{BB962C8B-B14F-4D97-AF65-F5344CB8AC3E}">
        <p14:creationId xmlns:p14="http://schemas.microsoft.com/office/powerpoint/2010/main" val="3665275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EB17F3-2C5C-424D-6DFD-5008DCF3E64C}"/>
              </a:ext>
            </a:extLst>
          </p:cNvPr>
          <p:cNvSpPr/>
          <p:nvPr/>
        </p:nvSpPr>
        <p:spPr>
          <a:xfrm>
            <a:off x="5552656" y="517938"/>
            <a:ext cx="6639344" cy="5915081"/>
          </a:xfrm>
          <a:prstGeom prst="rect">
            <a:avLst/>
          </a:prstGeom>
        </p:spPr>
        <p:txBody>
          <a:bodyPr wrap="square">
            <a:spAutoFit/>
          </a:bodyPr>
          <a:lstStyle/>
          <a:p>
            <a:pPr marL="285750" marR="0" lvl="0" indent="-285750" algn="l" rtl="0">
              <a:lnSpc>
                <a:spcPct val="150000"/>
              </a:lnSpc>
              <a:spcBef>
                <a:spcPts val="0"/>
              </a:spcBef>
              <a:spcAft>
                <a:spcPts val="2400"/>
              </a:spcAft>
              <a:buClr>
                <a:srgbClr val="001297"/>
              </a:buClr>
              <a:buSzPts val="1400"/>
              <a:buFont typeface="Arial"/>
              <a:buChar char="•"/>
            </a:pPr>
            <a:r>
              <a:rPr lang="en-US" sz="1700" u="none" strike="noStrike" cap="none" dirty="0">
                <a:solidFill>
                  <a:srgbClr val="001297"/>
                </a:solidFill>
                <a:latin typeface="Nunito" pitchFamily="2" charset="77"/>
                <a:ea typeface="Nunito"/>
                <a:cs typeface="Nunito"/>
                <a:sym typeface="Nunito"/>
              </a:rPr>
              <a:t>Healthy and higher performing employees</a:t>
            </a:r>
          </a:p>
          <a:p>
            <a:pPr marL="285750" marR="0" lvl="0" indent="-285750" algn="l" rtl="0">
              <a:lnSpc>
                <a:spcPct val="150000"/>
              </a:lnSpc>
              <a:spcBef>
                <a:spcPts val="0"/>
              </a:spcBef>
              <a:spcAft>
                <a:spcPts val="2400"/>
              </a:spcAft>
              <a:buClr>
                <a:srgbClr val="001297"/>
              </a:buClr>
              <a:buSzPts val="1400"/>
              <a:buFont typeface="Arial"/>
              <a:buChar char="•"/>
            </a:pPr>
            <a:r>
              <a:rPr lang="en-US" sz="1700" u="none" strike="noStrike" cap="none" dirty="0">
                <a:solidFill>
                  <a:srgbClr val="001297"/>
                </a:solidFill>
                <a:latin typeface="Nunito" pitchFamily="2" charset="77"/>
                <a:ea typeface="Nunito"/>
                <a:cs typeface="Nunito"/>
                <a:sym typeface="Nunito"/>
              </a:rPr>
              <a:t>A demonstrated commitment to action that benefits </a:t>
            </a:r>
            <a:br>
              <a:rPr lang="en-US" sz="1700" u="none" strike="noStrike" cap="none" dirty="0">
                <a:solidFill>
                  <a:srgbClr val="001297"/>
                </a:solidFill>
                <a:latin typeface="Nunito" pitchFamily="2" charset="77"/>
                <a:ea typeface="Nunito"/>
                <a:cs typeface="Nunito"/>
                <a:sym typeface="Nunito"/>
              </a:rPr>
            </a:br>
            <a:r>
              <a:rPr lang="en-US" sz="1700" u="none" strike="noStrike" cap="none" dirty="0">
                <a:solidFill>
                  <a:srgbClr val="001297"/>
                </a:solidFill>
                <a:latin typeface="Nunito" pitchFamily="2" charset="77"/>
                <a:ea typeface="Nunito"/>
                <a:cs typeface="Nunito"/>
                <a:sym typeface="Nunito"/>
              </a:rPr>
              <a:t>the welfare of their people, and position themselves </a:t>
            </a:r>
            <a:br>
              <a:rPr lang="en-US" sz="1700" u="none" strike="noStrike" cap="none" dirty="0">
                <a:solidFill>
                  <a:srgbClr val="001297"/>
                </a:solidFill>
                <a:latin typeface="Nunito" pitchFamily="2" charset="77"/>
                <a:ea typeface="Nunito"/>
                <a:cs typeface="Nunito"/>
                <a:sym typeface="Nunito"/>
              </a:rPr>
            </a:br>
            <a:r>
              <a:rPr lang="en-US" sz="1700" u="none" strike="noStrike" cap="none" dirty="0">
                <a:solidFill>
                  <a:srgbClr val="001297"/>
                </a:solidFill>
                <a:latin typeface="Nunito" pitchFamily="2" charset="77"/>
                <a:ea typeface="Nunito"/>
                <a:cs typeface="Nunito"/>
                <a:sym typeface="Nunito"/>
              </a:rPr>
              <a:t>as an ‘Employer of Choice’ for local talent</a:t>
            </a:r>
          </a:p>
          <a:p>
            <a:pPr marL="285750" marR="0" lvl="0" indent="-285750" algn="l" rtl="0">
              <a:lnSpc>
                <a:spcPct val="150000"/>
              </a:lnSpc>
              <a:spcBef>
                <a:spcPts val="0"/>
              </a:spcBef>
              <a:spcAft>
                <a:spcPts val="2400"/>
              </a:spcAft>
              <a:buClr>
                <a:srgbClr val="001297"/>
              </a:buClr>
              <a:buSzPts val="1400"/>
              <a:buFont typeface="Arial"/>
              <a:buChar char="•"/>
            </a:pPr>
            <a:r>
              <a:rPr lang="en-US" sz="1700" u="none" strike="noStrike" cap="none" dirty="0">
                <a:solidFill>
                  <a:srgbClr val="001297"/>
                </a:solidFill>
                <a:latin typeface="Nunito" pitchFamily="2" charset="77"/>
                <a:ea typeface="Nunito"/>
                <a:cs typeface="Nunito"/>
                <a:sym typeface="Nunito"/>
              </a:rPr>
              <a:t>An opportunity for positive communication between </a:t>
            </a:r>
            <a:br>
              <a:rPr lang="en-US" sz="1700" u="none" strike="noStrike" cap="none" dirty="0">
                <a:solidFill>
                  <a:srgbClr val="001297"/>
                </a:solidFill>
                <a:latin typeface="Nunito" pitchFamily="2" charset="77"/>
                <a:ea typeface="Nunito"/>
                <a:cs typeface="Nunito"/>
                <a:sym typeface="Nunito"/>
              </a:rPr>
            </a:br>
            <a:r>
              <a:rPr lang="en-US" sz="1700" u="none" strike="noStrike" cap="none" dirty="0">
                <a:solidFill>
                  <a:srgbClr val="001297"/>
                </a:solidFill>
                <a:latin typeface="Nunito" pitchFamily="2" charset="77"/>
                <a:ea typeface="Nunito"/>
                <a:cs typeface="Nunito"/>
                <a:sym typeface="Nunito"/>
              </a:rPr>
              <a:t>staff and management</a:t>
            </a:r>
          </a:p>
          <a:p>
            <a:pPr marL="285750" marR="0" lvl="0" indent="-285750" algn="l" rtl="0">
              <a:lnSpc>
                <a:spcPct val="150000"/>
              </a:lnSpc>
              <a:spcBef>
                <a:spcPts val="0"/>
              </a:spcBef>
              <a:spcAft>
                <a:spcPts val="2400"/>
              </a:spcAft>
              <a:buClr>
                <a:srgbClr val="001297"/>
              </a:buClr>
              <a:buSzPts val="1400"/>
              <a:buFont typeface="Arial"/>
              <a:buChar char="•"/>
            </a:pPr>
            <a:r>
              <a:rPr lang="en-US" sz="1700" u="none" strike="noStrike" cap="none" dirty="0">
                <a:solidFill>
                  <a:srgbClr val="001297"/>
                </a:solidFill>
                <a:latin typeface="Nunito" pitchFamily="2" charset="77"/>
                <a:ea typeface="Nunito"/>
                <a:cs typeface="Nunito"/>
                <a:sym typeface="Nunito"/>
              </a:rPr>
              <a:t>Improved staff morale leading to higher levels </a:t>
            </a:r>
            <a:br>
              <a:rPr lang="en-US" sz="1700" u="none" strike="noStrike" cap="none" dirty="0">
                <a:solidFill>
                  <a:srgbClr val="001297"/>
                </a:solidFill>
                <a:latin typeface="Nunito" pitchFamily="2" charset="77"/>
                <a:ea typeface="Nunito"/>
                <a:cs typeface="Nunito"/>
                <a:sym typeface="Nunito"/>
              </a:rPr>
            </a:br>
            <a:r>
              <a:rPr lang="en-US" sz="1700" u="none" strike="noStrike" cap="none" dirty="0">
                <a:solidFill>
                  <a:srgbClr val="001297"/>
                </a:solidFill>
                <a:latin typeface="Nunito" pitchFamily="2" charset="77"/>
                <a:ea typeface="Nunito"/>
                <a:cs typeface="Nunito"/>
                <a:sym typeface="Nunito"/>
              </a:rPr>
              <a:t>of productivity</a:t>
            </a:r>
          </a:p>
          <a:p>
            <a:pPr marL="285750" marR="0" lvl="0" indent="-285750" algn="l" rtl="0">
              <a:lnSpc>
                <a:spcPct val="150000"/>
              </a:lnSpc>
              <a:spcBef>
                <a:spcPts val="0"/>
              </a:spcBef>
              <a:spcAft>
                <a:spcPts val="2400"/>
              </a:spcAft>
              <a:buClr>
                <a:srgbClr val="001297"/>
              </a:buClr>
              <a:buSzPts val="1400"/>
              <a:buFont typeface="Arial"/>
              <a:buChar char="•"/>
            </a:pPr>
            <a:r>
              <a:rPr lang="en-US" sz="1700" u="none" strike="noStrike" cap="none" dirty="0">
                <a:solidFill>
                  <a:srgbClr val="001297"/>
                </a:solidFill>
                <a:latin typeface="Nunito" pitchFamily="2" charset="77"/>
                <a:ea typeface="Nunito"/>
                <a:cs typeface="Nunito"/>
                <a:sym typeface="Nunito"/>
              </a:rPr>
              <a:t>Retention of skilled workforce</a:t>
            </a:r>
          </a:p>
          <a:p>
            <a:pPr marL="285750" marR="0" lvl="0" indent="-285750" algn="l" rtl="0">
              <a:lnSpc>
                <a:spcPct val="150000"/>
              </a:lnSpc>
              <a:spcBef>
                <a:spcPts val="0"/>
              </a:spcBef>
              <a:spcAft>
                <a:spcPts val="2400"/>
              </a:spcAft>
              <a:buClr>
                <a:srgbClr val="001297"/>
              </a:buClr>
              <a:buSzPts val="1400"/>
              <a:buFont typeface="Arial"/>
              <a:buChar char="•"/>
            </a:pPr>
            <a:r>
              <a:rPr lang="en-US" sz="1700" u="none" strike="noStrike" cap="none" dirty="0">
                <a:solidFill>
                  <a:srgbClr val="001297"/>
                </a:solidFill>
                <a:latin typeface="Nunito" pitchFamily="2" charset="77"/>
                <a:ea typeface="Nunito"/>
                <a:cs typeface="Nunito"/>
                <a:sym typeface="Nunito"/>
              </a:rPr>
              <a:t>Healthy staff are healthy community members, contributing to the local business economy and a thriving community.</a:t>
            </a:r>
          </a:p>
        </p:txBody>
      </p:sp>
      <p:sp>
        <p:nvSpPr>
          <p:cNvPr id="10" name="Shape 152" descr="Rectangle 8">
            <a:extLst>
              <a:ext uri="{FF2B5EF4-FFF2-40B4-BE49-F238E27FC236}">
                <a16:creationId xmlns:a16="http://schemas.microsoft.com/office/drawing/2014/main" id="{4B3D2363-63A6-4197-064B-B8995CB4C5C6}"/>
              </a:ext>
            </a:extLst>
          </p:cNvPr>
          <p:cNvSpPr/>
          <p:nvPr/>
        </p:nvSpPr>
        <p:spPr>
          <a:xfrm>
            <a:off x="321494" y="642173"/>
            <a:ext cx="5231161" cy="230832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nchor="t">
            <a:spAutoFit/>
          </a:bodyPr>
          <a:lstStyle>
            <a:lvl1pPr>
              <a:defRPr sz="5400">
                <a:solidFill>
                  <a:srgbClr val="001297"/>
                </a:solidFill>
                <a:latin typeface="Mink"/>
                <a:ea typeface="Mink"/>
                <a:cs typeface="Mink"/>
                <a:sym typeface="Mink"/>
              </a:defRPr>
            </a:lvl1pPr>
          </a:lstStyle>
          <a:p>
            <a:pPr>
              <a:spcAft>
                <a:spcPts val="600"/>
              </a:spcAft>
              <a:defRPr sz="3600">
                <a:solidFill>
                  <a:srgbClr val="001297"/>
                </a:solidFill>
                <a:latin typeface="Mink"/>
                <a:ea typeface="Mink"/>
                <a:cs typeface="Mink"/>
                <a:sym typeface="Mink"/>
              </a:defRPr>
            </a:pPr>
            <a:r>
              <a:rPr lang="en-US" sz="3600"/>
              <a:t>HOW BEING ACTIVE BENEFITS THE GEELONG BUSINESS COMMUNITY</a:t>
            </a:r>
          </a:p>
        </p:txBody>
      </p:sp>
      <p:sp>
        <p:nvSpPr>
          <p:cNvPr id="4" name="TextBox 3">
            <a:extLst>
              <a:ext uri="{FF2B5EF4-FFF2-40B4-BE49-F238E27FC236}">
                <a16:creationId xmlns:a16="http://schemas.microsoft.com/office/drawing/2014/main" id="{F72FB5B7-D40E-ABB1-8494-58A50BABBFC0}"/>
              </a:ext>
            </a:extLst>
          </p:cNvPr>
          <p:cNvSpPr txBox="1"/>
          <p:nvPr/>
        </p:nvSpPr>
        <p:spPr>
          <a:xfrm>
            <a:off x="321493" y="3307343"/>
            <a:ext cx="5231161" cy="1200329"/>
          </a:xfrm>
          <a:prstGeom prst="rect">
            <a:avLst/>
          </a:prstGeom>
          <a:noFill/>
        </p:spPr>
        <p:txBody>
          <a:bodyPr wrap="square">
            <a:spAutoFit/>
          </a:bodyPr>
          <a:lstStyle/>
          <a:p>
            <a:r>
              <a:rPr lang="en-US" sz="1800">
                <a:solidFill>
                  <a:srgbClr val="001297"/>
                </a:solidFill>
                <a:effectLst/>
                <a:latin typeface="Calibri" panose="020F0502020204030204" pitchFamily="34" charset="0"/>
                <a:ea typeface="Calibri" panose="020F0502020204030204" pitchFamily="34" charset="0"/>
                <a:cs typeface="Times New Roman" panose="02020603050405020304" pitchFamily="18" charset="0"/>
              </a:rPr>
              <a:t>Whilst the health benefits for individuals who are physically active are well known, there are also significant benefits for business and the Geelong economy including:</a:t>
            </a:r>
            <a:endParaRPr lang="en-US" sz="1800">
              <a:solidFill>
                <a:srgbClr val="001297"/>
              </a:solidFill>
            </a:endParaRPr>
          </a:p>
        </p:txBody>
      </p:sp>
      <p:pic>
        <p:nvPicPr>
          <p:cNvPr id="7" name="Picture 6" descr="A picture containing graphics, design&#10;&#10;Description automatically generated">
            <a:extLst>
              <a:ext uri="{FF2B5EF4-FFF2-40B4-BE49-F238E27FC236}">
                <a16:creationId xmlns:a16="http://schemas.microsoft.com/office/drawing/2014/main" id="{36780844-03D9-D9E6-43CD-4F2418B7940E}"/>
              </a:ext>
            </a:extLst>
          </p:cNvPr>
          <p:cNvPicPr>
            <a:picLocks noChangeAspect="1"/>
          </p:cNvPicPr>
          <p:nvPr/>
        </p:nvPicPr>
        <p:blipFill>
          <a:blip r:embed="rId2"/>
          <a:stretch>
            <a:fillRect/>
          </a:stretch>
        </p:blipFill>
        <p:spPr>
          <a:xfrm>
            <a:off x="2410620" y="4280170"/>
            <a:ext cx="3142034" cy="3142034"/>
          </a:xfrm>
          <a:prstGeom prst="rect">
            <a:avLst/>
          </a:prstGeom>
        </p:spPr>
      </p:pic>
    </p:spTree>
    <p:extLst>
      <p:ext uri="{BB962C8B-B14F-4D97-AF65-F5344CB8AC3E}">
        <p14:creationId xmlns:p14="http://schemas.microsoft.com/office/powerpoint/2010/main" val="3837901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99;p4" descr="Rectangle 1">
            <a:extLst>
              <a:ext uri="{FF2B5EF4-FFF2-40B4-BE49-F238E27FC236}">
                <a16:creationId xmlns:a16="http://schemas.microsoft.com/office/drawing/2014/main" id="{106CDF70-BD36-7D4C-24DB-12DB7FD36B3B}"/>
              </a:ext>
            </a:extLst>
          </p:cNvPr>
          <p:cNvSpPr/>
          <p:nvPr/>
        </p:nvSpPr>
        <p:spPr>
          <a:xfrm>
            <a:off x="1373830" y="826273"/>
            <a:ext cx="9444340" cy="461624"/>
          </a:xfrm>
          <a:prstGeom prst="rect">
            <a:avLst/>
          </a:prstGeom>
          <a:noFill/>
          <a:ln>
            <a:noFill/>
          </a:ln>
        </p:spPr>
        <p:txBody>
          <a:bodyPr spcFirstLastPara="1" wrap="square" lIns="45700" tIns="45700" rIns="45700" bIns="45700" numCol="1" anchor="t" anchorCtr="0">
            <a:spAutoFit/>
          </a:bodyPr>
          <a:lstStyle/>
          <a:p>
            <a:pPr marL="0" marR="0" lvl="0" indent="0" algn="ctr" rtl="0">
              <a:lnSpc>
                <a:spcPct val="100000"/>
              </a:lnSpc>
              <a:spcBef>
                <a:spcPts val="0"/>
              </a:spcBef>
              <a:spcAft>
                <a:spcPts val="0"/>
              </a:spcAft>
              <a:buClr>
                <a:srgbClr val="001297"/>
              </a:buClr>
              <a:buSzPts val="1800"/>
              <a:buFont typeface="Nunito"/>
              <a:buNone/>
            </a:pPr>
            <a:r>
              <a:rPr lang="en-US" sz="2400" u="none" strike="noStrike" cap="none">
                <a:solidFill>
                  <a:srgbClr val="008BFF"/>
                </a:solidFill>
                <a:latin typeface="Oswald Medium" pitchFamily="2" charset="77"/>
                <a:ea typeface="Nunito"/>
                <a:cs typeface="Nunito"/>
                <a:sym typeface="Nunito"/>
              </a:rPr>
              <a:t>HOW BEING ACTIVE BENEFITS THE GEELONG BUSINESS COMMUNITY</a:t>
            </a:r>
          </a:p>
        </p:txBody>
      </p:sp>
      <p:sp>
        <p:nvSpPr>
          <p:cNvPr id="10" name="Content Placeholder 2">
            <a:extLst>
              <a:ext uri="{FF2B5EF4-FFF2-40B4-BE49-F238E27FC236}">
                <a16:creationId xmlns:a16="http://schemas.microsoft.com/office/drawing/2014/main" id="{437BFE0A-DEDE-CBD1-8A80-2185FE4BC143}"/>
              </a:ext>
            </a:extLst>
          </p:cNvPr>
          <p:cNvSpPr txBox="1">
            <a:spLocks/>
          </p:cNvSpPr>
          <p:nvPr/>
        </p:nvSpPr>
        <p:spPr>
          <a:xfrm>
            <a:off x="440675" y="4150825"/>
            <a:ext cx="11310646" cy="2729765"/>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Nunito" pitchFamily="2" charset="77"/>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lgn="ctr">
              <a:lnSpc>
                <a:spcPct val="107000"/>
              </a:lnSpc>
              <a:spcAft>
                <a:spcPts val="800"/>
              </a:spcAft>
              <a:buNone/>
            </a:pPr>
            <a:r>
              <a:rPr lang="en-US" sz="2200" dirty="0">
                <a:effectLst/>
                <a:latin typeface="Nunito" pitchFamily="2" charset="0"/>
                <a:ea typeface="Calibri" panose="020F0502020204030204" pitchFamily="34" charset="0"/>
                <a:cs typeface="Times New Roman" panose="02020603050405020304" pitchFamily="18" charset="0"/>
              </a:rPr>
              <a:t>Workplaces can support their staff to be physically active by creating an environment and culture that enables physical activity and reduces sedentary </a:t>
            </a:r>
            <a:r>
              <a:rPr lang="en-US" sz="2200" dirty="0" err="1">
                <a:effectLst/>
                <a:latin typeface="Nunito" pitchFamily="2" charset="0"/>
                <a:ea typeface="Calibri" panose="020F0502020204030204" pitchFamily="34" charset="0"/>
                <a:cs typeface="Times New Roman" panose="02020603050405020304" pitchFamily="18" charset="0"/>
              </a:rPr>
              <a:t>behaviour</a:t>
            </a:r>
            <a:r>
              <a:rPr lang="en-US" sz="2200" dirty="0">
                <a:effectLst/>
                <a:latin typeface="Nunito" pitchFamily="2" charset="0"/>
                <a:ea typeface="Calibri" panose="020F0502020204030204" pitchFamily="34" charset="0"/>
                <a:cs typeface="Times New Roman" panose="02020603050405020304" pitchFamily="18" charset="0"/>
              </a:rPr>
              <a:t>.</a:t>
            </a:r>
          </a:p>
          <a:p>
            <a:pPr marL="114300" indent="0" algn="ctr">
              <a:lnSpc>
                <a:spcPct val="107000"/>
              </a:lnSpc>
              <a:spcAft>
                <a:spcPts val="800"/>
              </a:spcAft>
              <a:buNone/>
            </a:pPr>
            <a:r>
              <a:rPr lang="en-US" sz="2200" dirty="0">
                <a:effectLst/>
                <a:latin typeface="Nunito" pitchFamily="2" charset="0"/>
                <a:ea typeface="Calibri" panose="020F0502020204030204" pitchFamily="34" charset="0"/>
                <a:cs typeface="Times New Roman" panose="02020603050405020304" pitchFamily="18" charset="0"/>
              </a:rPr>
              <a:t>Since the pandemic in 2020, many workplaces are operating in a ‘hybrid’ environment. It is more important than ever to approach workplace physical activity strategies in an innovative, holistic and </a:t>
            </a:r>
            <a:r>
              <a:rPr lang="en-US" sz="2200" dirty="0" err="1">
                <a:effectLst/>
                <a:latin typeface="Nunito" pitchFamily="2" charset="0"/>
                <a:ea typeface="Calibri" panose="020F0502020204030204" pitchFamily="34" charset="0"/>
                <a:cs typeface="Times New Roman" panose="02020603050405020304" pitchFamily="18" charset="0"/>
              </a:rPr>
              <a:t>personalised</a:t>
            </a:r>
            <a:r>
              <a:rPr lang="en-US" sz="2200" dirty="0">
                <a:effectLst/>
                <a:latin typeface="Nunito" pitchFamily="2" charset="0"/>
                <a:ea typeface="Calibri" panose="020F0502020204030204" pitchFamily="34" charset="0"/>
                <a:cs typeface="Times New Roman" panose="02020603050405020304" pitchFamily="18" charset="0"/>
              </a:rPr>
              <a:t> way to engage and retain talent.</a:t>
            </a:r>
          </a:p>
          <a:p>
            <a:pPr marL="114300" indent="0" algn="ctr">
              <a:lnSpc>
                <a:spcPct val="107000"/>
              </a:lnSpc>
              <a:spcAft>
                <a:spcPts val="800"/>
              </a:spcAft>
              <a:buNone/>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picture containing graphics, cartoon, child art, drawing&#10;&#10;Description automatically generated">
            <a:extLst>
              <a:ext uri="{FF2B5EF4-FFF2-40B4-BE49-F238E27FC236}">
                <a16:creationId xmlns:a16="http://schemas.microsoft.com/office/drawing/2014/main" id="{DD273805-0EE6-A019-D557-DBEDA7783D30}"/>
              </a:ext>
            </a:extLst>
          </p:cNvPr>
          <p:cNvPicPr>
            <a:picLocks noChangeAspect="1"/>
          </p:cNvPicPr>
          <p:nvPr/>
        </p:nvPicPr>
        <p:blipFill>
          <a:blip r:embed="rId2"/>
          <a:stretch>
            <a:fillRect/>
          </a:stretch>
        </p:blipFill>
        <p:spPr>
          <a:xfrm>
            <a:off x="3407382" y="-38913"/>
            <a:ext cx="4716897" cy="4716897"/>
          </a:xfrm>
          <a:prstGeom prst="rect">
            <a:avLst/>
          </a:prstGeom>
        </p:spPr>
      </p:pic>
      <p:pic>
        <p:nvPicPr>
          <p:cNvPr id="13" name="Picture 12">
            <a:extLst>
              <a:ext uri="{FF2B5EF4-FFF2-40B4-BE49-F238E27FC236}">
                <a16:creationId xmlns:a16="http://schemas.microsoft.com/office/drawing/2014/main" id="{2C23CDFA-8F72-B273-8E45-D2606FE0EC29}"/>
              </a:ext>
            </a:extLst>
          </p:cNvPr>
          <p:cNvPicPr>
            <a:picLocks noChangeAspect="1"/>
          </p:cNvPicPr>
          <p:nvPr/>
        </p:nvPicPr>
        <p:blipFill>
          <a:blip r:embed="rId3"/>
          <a:stretch>
            <a:fillRect/>
          </a:stretch>
        </p:blipFill>
        <p:spPr>
          <a:xfrm>
            <a:off x="11090986" y="1057085"/>
            <a:ext cx="2442421" cy="2729765"/>
          </a:xfrm>
          <a:prstGeom prst="rect">
            <a:avLst/>
          </a:prstGeom>
        </p:spPr>
      </p:pic>
    </p:spTree>
    <p:extLst>
      <p:ext uri="{BB962C8B-B14F-4D97-AF65-F5344CB8AC3E}">
        <p14:creationId xmlns:p14="http://schemas.microsoft.com/office/powerpoint/2010/main" val="952272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040305-C46C-3349-CA61-95B7D5C0DCE3}"/>
              </a:ext>
            </a:extLst>
          </p:cNvPr>
          <p:cNvPicPr>
            <a:picLocks noChangeAspect="1"/>
          </p:cNvPicPr>
          <p:nvPr/>
        </p:nvPicPr>
        <p:blipFill>
          <a:blip r:embed="rId2"/>
          <a:stretch>
            <a:fillRect/>
          </a:stretch>
        </p:blipFill>
        <p:spPr>
          <a:xfrm>
            <a:off x="-2062292" y="-1173314"/>
            <a:ext cx="2918674" cy="3408911"/>
          </a:xfrm>
          <a:prstGeom prst="rect">
            <a:avLst/>
          </a:prstGeom>
        </p:spPr>
      </p:pic>
      <p:sp>
        <p:nvSpPr>
          <p:cNvPr id="10" name="Shape 152" descr="Rectangle 8">
            <a:extLst>
              <a:ext uri="{FF2B5EF4-FFF2-40B4-BE49-F238E27FC236}">
                <a16:creationId xmlns:a16="http://schemas.microsoft.com/office/drawing/2014/main" id="{4B3D2363-63A6-4197-064B-B8995CB4C5C6}"/>
              </a:ext>
            </a:extLst>
          </p:cNvPr>
          <p:cNvSpPr/>
          <p:nvPr/>
        </p:nvSpPr>
        <p:spPr>
          <a:xfrm>
            <a:off x="385024" y="652459"/>
            <a:ext cx="5399691" cy="175432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5400">
                <a:solidFill>
                  <a:srgbClr val="001297"/>
                </a:solidFill>
                <a:latin typeface="Mink"/>
                <a:ea typeface="Mink"/>
                <a:cs typeface="Mink"/>
                <a:sym typeface="Mink"/>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3600" b="0" i="0" u="none" strike="noStrike" kern="0" cap="none" spc="0" normalizeH="0" baseline="0" noProof="0">
                <a:ln>
                  <a:noFill/>
                </a:ln>
                <a:solidFill>
                  <a:srgbClr val="001297"/>
                </a:solidFill>
                <a:effectLst/>
                <a:uLnTx/>
                <a:uFillTx/>
                <a:latin typeface="Mink"/>
                <a:sym typeface="Mink"/>
              </a:rPr>
              <a:t>OUTCOMES FOR COBRAM ESTATE OLIVES</a:t>
            </a:r>
          </a:p>
        </p:txBody>
      </p:sp>
      <p:sp>
        <p:nvSpPr>
          <p:cNvPr id="3" name="Rectangle 2">
            <a:extLst>
              <a:ext uri="{FF2B5EF4-FFF2-40B4-BE49-F238E27FC236}">
                <a16:creationId xmlns:a16="http://schemas.microsoft.com/office/drawing/2014/main" id="{62349A9E-46A7-D8AE-DC3C-C19282B19D12}"/>
              </a:ext>
            </a:extLst>
          </p:cNvPr>
          <p:cNvSpPr/>
          <p:nvPr/>
        </p:nvSpPr>
        <p:spPr>
          <a:xfrm>
            <a:off x="5552656" y="531142"/>
            <a:ext cx="6254320" cy="6407523"/>
          </a:xfrm>
          <a:prstGeom prst="rect">
            <a:avLst/>
          </a:prstGeom>
        </p:spPr>
        <p:txBody>
          <a:bodyPr wrap="square">
            <a:spAutoFit/>
          </a:bodyPr>
          <a:lstStyle/>
          <a:p>
            <a:pPr marL="285750" indent="-285750">
              <a:lnSpc>
                <a:spcPct val="150000"/>
              </a:lnSpc>
              <a:spcAft>
                <a:spcPts val="600"/>
              </a:spcAft>
              <a:buFont typeface="Arial" panose="020B0604020202020204" pitchFamily="34" charset="0"/>
              <a:buChar char="•"/>
            </a:pPr>
            <a:r>
              <a:rPr lang="en-US" sz="1700" dirty="0">
                <a:solidFill>
                  <a:srgbClr val="001297"/>
                </a:solidFill>
                <a:latin typeface="Nunito" panose="00000500000000000000" pitchFamily="2" charset="0"/>
                <a:ea typeface="Typ1451 Medium" charset="0"/>
                <a:cs typeface="Typ1451 Medium" charset="0"/>
              </a:rPr>
              <a:t>An in depth understanding and visual map of the barriers and enablers to physical activity specific to your workforce.</a:t>
            </a:r>
          </a:p>
          <a:p>
            <a:pPr marL="285750" indent="-285750">
              <a:lnSpc>
                <a:spcPct val="150000"/>
              </a:lnSpc>
              <a:spcAft>
                <a:spcPts val="600"/>
              </a:spcAft>
              <a:buFont typeface="Arial" panose="020B0604020202020204" pitchFamily="34" charset="0"/>
              <a:buChar char="•"/>
            </a:pPr>
            <a:r>
              <a:rPr lang="en-US" sz="1700" dirty="0">
                <a:solidFill>
                  <a:srgbClr val="001297"/>
                </a:solidFill>
                <a:latin typeface="Nunito" panose="00000500000000000000" pitchFamily="2" charset="0"/>
                <a:ea typeface="Typ1451 Medium" charset="0"/>
                <a:cs typeface="Typ1451 Medium" charset="0"/>
              </a:rPr>
              <a:t>Identified and </a:t>
            </a:r>
            <a:r>
              <a:rPr lang="en-US" sz="1700" dirty="0" err="1">
                <a:solidFill>
                  <a:srgbClr val="001297"/>
                </a:solidFill>
                <a:latin typeface="Nunito" panose="00000500000000000000" pitchFamily="2" charset="0"/>
                <a:ea typeface="Typ1451 Medium" charset="0"/>
                <a:cs typeface="Typ1451 Medium" charset="0"/>
              </a:rPr>
              <a:t>prioritised</a:t>
            </a:r>
            <a:r>
              <a:rPr lang="en-US" sz="1700" dirty="0">
                <a:solidFill>
                  <a:srgbClr val="001297"/>
                </a:solidFill>
                <a:latin typeface="Nunito" panose="00000500000000000000" pitchFamily="2" charset="0"/>
                <a:ea typeface="Typ1451 Medium" charset="0"/>
                <a:cs typeface="Typ1451 Medium" charset="0"/>
              </a:rPr>
              <a:t> action ideas to increase physical activity and wellbeing of workers.</a:t>
            </a:r>
          </a:p>
          <a:p>
            <a:pPr marL="285750" indent="-285750">
              <a:lnSpc>
                <a:spcPct val="150000"/>
              </a:lnSpc>
              <a:spcAft>
                <a:spcPts val="600"/>
              </a:spcAft>
              <a:buFont typeface="Arial" panose="020B0604020202020204" pitchFamily="34" charset="0"/>
              <a:buChar char="•"/>
            </a:pPr>
            <a:r>
              <a:rPr lang="en-US" sz="1700" dirty="0">
                <a:solidFill>
                  <a:srgbClr val="001297"/>
                </a:solidFill>
                <a:latin typeface="Nunito" panose="00000500000000000000" pitchFamily="2" charset="0"/>
                <a:ea typeface="Typ1451 Medium" charset="0"/>
                <a:cs typeface="Typ1451 Medium" charset="0"/>
              </a:rPr>
              <a:t>An engaged and inspired group of employees who have worked collaboratively to build the visual map.</a:t>
            </a:r>
          </a:p>
          <a:p>
            <a:pPr marL="285750" indent="-285750">
              <a:lnSpc>
                <a:spcPct val="150000"/>
              </a:lnSpc>
              <a:spcAft>
                <a:spcPts val="600"/>
              </a:spcAft>
              <a:buFont typeface="Arial" panose="020B0604020202020204" pitchFamily="34" charset="0"/>
              <a:buChar char="•"/>
            </a:pPr>
            <a:r>
              <a:rPr lang="en-US" sz="1700" dirty="0">
                <a:solidFill>
                  <a:srgbClr val="001297"/>
                </a:solidFill>
                <a:latin typeface="Nunito" panose="00000500000000000000" pitchFamily="2" charset="0"/>
                <a:ea typeface="Typ1451 Medium" charset="0"/>
                <a:cs typeface="Typ1451 Medium" charset="0"/>
              </a:rPr>
              <a:t>Ongoing support from Active Geelong and Barwon Health Healthy Communities Team.</a:t>
            </a:r>
          </a:p>
          <a:p>
            <a:pPr marL="285750" indent="-285750">
              <a:lnSpc>
                <a:spcPct val="150000"/>
              </a:lnSpc>
              <a:spcAft>
                <a:spcPts val="600"/>
              </a:spcAft>
              <a:buFont typeface="Arial" panose="020B0604020202020204" pitchFamily="34" charset="0"/>
              <a:buChar char="•"/>
            </a:pPr>
            <a:r>
              <a:rPr lang="en-US" sz="1700" dirty="0">
                <a:solidFill>
                  <a:srgbClr val="001297"/>
                </a:solidFill>
                <a:latin typeface="Nunito" panose="00000500000000000000" pitchFamily="2" charset="0"/>
                <a:ea typeface="Typ1451 Medium" charset="0"/>
                <a:cs typeface="Typ1451 Medium" charset="0"/>
              </a:rPr>
              <a:t>Demonstrated commitment to staff health which can be used to promote </a:t>
            </a:r>
            <a:r>
              <a:rPr lang="en-US" sz="1700" dirty="0" err="1">
                <a:solidFill>
                  <a:srgbClr val="001297"/>
                </a:solidFill>
                <a:latin typeface="Nunito" panose="00000500000000000000" pitchFamily="2" charset="0"/>
                <a:ea typeface="Typ1451 Medium" charset="0"/>
                <a:cs typeface="Typ1451 Medium" charset="0"/>
              </a:rPr>
              <a:t>Cobram</a:t>
            </a:r>
            <a:r>
              <a:rPr lang="en-US" sz="1700" dirty="0">
                <a:solidFill>
                  <a:srgbClr val="001297"/>
                </a:solidFill>
                <a:latin typeface="Nunito" panose="00000500000000000000" pitchFamily="2" charset="0"/>
                <a:ea typeface="Typ1451 Medium" charset="0"/>
                <a:cs typeface="Typ1451 Medium" charset="0"/>
              </a:rPr>
              <a:t> Estate Olives Ltd as an employer of choice in our region.</a:t>
            </a:r>
          </a:p>
          <a:p>
            <a:pPr marL="285750" indent="-285750">
              <a:lnSpc>
                <a:spcPct val="150000"/>
              </a:lnSpc>
              <a:spcAft>
                <a:spcPts val="600"/>
              </a:spcAft>
              <a:buFont typeface="Arial" panose="020B0604020202020204" pitchFamily="34" charset="0"/>
              <a:buChar char="•"/>
            </a:pPr>
            <a:r>
              <a:rPr lang="en-US" sz="1700" dirty="0">
                <a:solidFill>
                  <a:srgbClr val="001297"/>
                </a:solidFill>
                <a:latin typeface="Nunito" panose="00000500000000000000" pitchFamily="2" charset="0"/>
                <a:ea typeface="Typ1451 Medium" charset="0"/>
                <a:cs typeface="Typ1451 Medium" charset="0"/>
              </a:rPr>
              <a:t>Satisfaction of being a leader in the Geelong business community through your role in making Geelong Australia’s most active city.</a:t>
            </a:r>
          </a:p>
          <a:p>
            <a:pPr marL="285750" indent="-285750">
              <a:lnSpc>
                <a:spcPct val="150000"/>
              </a:lnSpc>
              <a:spcAft>
                <a:spcPts val="600"/>
              </a:spcAft>
              <a:buFont typeface="Arial" panose="020B0604020202020204" pitchFamily="34" charset="0"/>
              <a:buChar char="•"/>
            </a:pPr>
            <a:endParaRPr lang="en-US" sz="1700" dirty="0">
              <a:solidFill>
                <a:srgbClr val="001297"/>
              </a:solidFill>
              <a:latin typeface="Nunito" panose="00000500000000000000" pitchFamily="2" charset="0"/>
              <a:ea typeface="Typ1451 Medium" charset="0"/>
              <a:cs typeface="Typ1451 Medium" charset="0"/>
            </a:endParaRPr>
          </a:p>
        </p:txBody>
      </p:sp>
      <p:pic>
        <p:nvPicPr>
          <p:cNvPr id="6" name="Picture 5" descr="A computer screen with a mouse pad&#10;&#10;Description automatically generated with low confidence">
            <a:extLst>
              <a:ext uri="{FF2B5EF4-FFF2-40B4-BE49-F238E27FC236}">
                <a16:creationId xmlns:a16="http://schemas.microsoft.com/office/drawing/2014/main" id="{6508C94F-9C39-BCFA-24C9-C30D8DEC14ED}"/>
              </a:ext>
            </a:extLst>
          </p:cNvPr>
          <p:cNvPicPr>
            <a:picLocks noChangeAspect="1"/>
          </p:cNvPicPr>
          <p:nvPr/>
        </p:nvPicPr>
        <p:blipFill>
          <a:blip r:embed="rId3"/>
          <a:stretch>
            <a:fillRect/>
          </a:stretch>
        </p:blipFill>
        <p:spPr>
          <a:xfrm>
            <a:off x="0" y="1934361"/>
            <a:ext cx="5473439" cy="5473439"/>
          </a:xfrm>
          <a:prstGeom prst="rect">
            <a:avLst/>
          </a:prstGeom>
        </p:spPr>
      </p:pic>
    </p:spTree>
    <p:extLst>
      <p:ext uri="{BB962C8B-B14F-4D97-AF65-F5344CB8AC3E}">
        <p14:creationId xmlns:p14="http://schemas.microsoft.com/office/powerpoint/2010/main" val="3314411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396519-7B89-A694-214D-6408D82AC20A}"/>
              </a:ext>
            </a:extLst>
          </p:cNvPr>
          <p:cNvPicPr>
            <a:picLocks noChangeAspect="1"/>
          </p:cNvPicPr>
          <p:nvPr/>
        </p:nvPicPr>
        <p:blipFill>
          <a:blip r:embed="rId2"/>
          <a:stretch>
            <a:fillRect/>
          </a:stretch>
        </p:blipFill>
        <p:spPr>
          <a:xfrm>
            <a:off x="237565" y="928704"/>
            <a:ext cx="2200861" cy="2459786"/>
          </a:xfrm>
          <a:prstGeom prst="rect">
            <a:avLst/>
          </a:prstGeom>
        </p:spPr>
      </p:pic>
      <p:sp>
        <p:nvSpPr>
          <p:cNvPr id="2" name="Shape 189" descr="Rectangle 14">
            <a:extLst>
              <a:ext uri="{FF2B5EF4-FFF2-40B4-BE49-F238E27FC236}">
                <a16:creationId xmlns:a16="http://schemas.microsoft.com/office/drawing/2014/main" id="{B8A9FA2E-5FA4-5A2C-9B49-A4D42CB7BE28}"/>
              </a:ext>
            </a:extLst>
          </p:cNvPr>
          <p:cNvSpPr/>
          <p:nvPr/>
        </p:nvSpPr>
        <p:spPr>
          <a:xfrm>
            <a:off x="1761196" y="635143"/>
            <a:ext cx="8669605" cy="55399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spcAft>
                <a:spcPts val="600"/>
              </a:spcAft>
              <a:defRPr sz="3600">
                <a:solidFill>
                  <a:srgbClr val="001297"/>
                </a:solidFill>
                <a:latin typeface="Mink"/>
                <a:ea typeface="Mink"/>
                <a:cs typeface="Mink"/>
                <a:sym typeface="Mink"/>
              </a:defRPr>
            </a:pPr>
            <a:r>
              <a:rPr lang="en-US" sz="3000"/>
              <a:t>KEY PLAYERS</a:t>
            </a:r>
          </a:p>
        </p:txBody>
      </p:sp>
      <p:pic>
        <p:nvPicPr>
          <p:cNvPr id="4" name="Picture 3">
            <a:extLst>
              <a:ext uri="{FF2B5EF4-FFF2-40B4-BE49-F238E27FC236}">
                <a16:creationId xmlns:a16="http://schemas.microsoft.com/office/drawing/2014/main" id="{1D0AE4E6-5EF7-0510-E400-7C06938248D7}"/>
              </a:ext>
            </a:extLst>
          </p:cNvPr>
          <p:cNvPicPr>
            <a:picLocks noChangeAspect="1"/>
          </p:cNvPicPr>
          <p:nvPr/>
        </p:nvPicPr>
        <p:blipFill>
          <a:blip r:embed="rId3"/>
          <a:stretch>
            <a:fillRect/>
          </a:stretch>
        </p:blipFill>
        <p:spPr>
          <a:xfrm>
            <a:off x="658906" y="1811865"/>
            <a:ext cx="5226424" cy="2128123"/>
          </a:xfrm>
          <a:prstGeom prst="rect">
            <a:avLst/>
          </a:prstGeom>
          <a:solidFill>
            <a:schemeClr val="bg1"/>
          </a:solidFill>
        </p:spPr>
      </p:pic>
      <p:pic>
        <p:nvPicPr>
          <p:cNvPr id="5" name="Picture 4">
            <a:extLst>
              <a:ext uri="{FF2B5EF4-FFF2-40B4-BE49-F238E27FC236}">
                <a16:creationId xmlns:a16="http://schemas.microsoft.com/office/drawing/2014/main" id="{AAB9CE77-9EAA-0A22-F0B8-2A8C005E5839}"/>
              </a:ext>
            </a:extLst>
          </p:cNvPr>
          <p:cNvPicPr>
            <a:picLocks noChangeAspect="1"/>
          </p:cNvPicPr>
          <p:nvPr/>
        </p:nvPicPr>
        <p:blipFill>
          <a:blip r:embed="rId3"/>
          <a:stretch>
            <a:fillRect/>
          </a:stretch>
        </p:blipFill>
        <p:spPr>
          <a:xfrm rot="10800000">
            <a:off x="658906" y="4141692"/>
            <a:ext cx="5226424" cy="2128122"/>
          </a:xfrm>
          <a:prstGeom prst="rect">
            <a:avLst/>
          </a:prstGeom>
        </p:spPr>
      </p:pic>
      <p:sp>
        <p:nvSpPr>
          <p:cNvPr id="10" name="TextBox 9">
            <a:extLst>
              <a:ext uri="{FF2B5EF4-FFF2-40B4-BE49-F238E27FC236}">
                <a16:creationId xmlns:a16="http://schemas.microsoft.com/office/drawing/2014/main" id="{BE6CFCC7-604F-3536-4986-4FF323FFBBF5}"/>
              </a:ext>
            </a:extLst>
          </p:cNvPr>
          <p:cNvSpPr txBox="1"/>
          <p:nvPr/>
        </p:nvSpPr>
        <p:spPr>
          <a:xfrm>
            <a:off x="1164887" y="2259449"/>
            <a:ext cx="3811565" cy="1415772"/>
          </a:xfrm>
          <a:prstGeom prst="rect">
            <a:avLst/>
          </a:prstGeom>
          <a:noFill/>
        </p:spPr>
        <p:txBody>
          <a:bodyPr wrap="square">
            <a:spAutoFit/>
          </a:bodyPr>
          <a:lstStyle/>
          <a:p>
            <a:pPr>
              <a:spcAft>
                <a:spcPts val="1200"/>
              </a:spcAft>
            </a:pPr>
            <a:r>
              <a:rPr lang="en-AU" sz="2000" b="1" dirty="0">
                <a:solidFill>
                  <a:srgbClr val="008BFF"/>
                </a:solidFill>
                <a:latin typeface="Oswald" pitchFamily="2" charset="77"/>
              </a:rPr>
              <a:t>COBRAM ESTATE OLIVES</a:t>
            </a:r>
          </a:p>
          <a:p>
            <a:pPr marL="213750" indent="-213750">
              <a:buFont typeface="Arial" panose="020B0604020202020204" pitchFamily="34" charset="0"/>
              <a:buChar char="•"/>
            </a:pPr>
            <a:r>
              <a:rPr lang="en-AU" dirty="0">
                <a:solidFill>
                  <a:srgbClr val="595959"/>
                </a:solidFill>
                <a:latin typeface="Nunito" pitchFamily="2" charset="77"/>
              </a:rPr>
              <a:t>Kate Quinlan: Head People &amp; Culture</a:t>
            </a:r>
          </a:p>
          <a:p>
            <a:pPr marL="213750" indent="-213750">
              <a:buFont typeface="Arial" panose="020B0604020202020204" pitchFamily="34" charset="0"/>
              <a:buChar char="•"/>
            </a:pPr>
            <a:r>
              <a:rPr lang="en-AU" dirty="0">
                <a:solidFill>
                  <a:srgbClr val="595959"/>
                </a:solidFill>
                <a:latin typeface="Nunito" pitchFamily="2" charset="77"/>
              </a:rPr>
              <a:t>Justin Pilgrim: Sustainability Manager</a:t>
            </a:r>
          </a:p>
          <a:p>
            <a:pPr marL="213750" indent="-213750">
              <a:buFont typeface="Arial" panose="020B0604020202020204" pitchFamily="34" charset="0"/>
              <a:buChar char="•"/>
            </a:pPr>
            <a:r>
              <a:rPr lang="en-AU" dirty="0">
                <a:solidFill>
                  <a:srgbClr val="595959"/>
                </a:solidFill>
                <a:latin typeface="Nunito" pitchFamily="2" charset="77"/>
              </a:rPr>
              <a:t>Claudia Cook: People &amp; Culture Advisor</a:t>
            </a:r>
          </a:p>
          <a:p>
            <a:endParaRPr lang="en-AU" dirty="0">
              <a:solidFill>
                <a:srgbClr val="595959"/>
              </a:solidFill>
              <a:latin typeface="Nunito" pitchFamily="2" charset="77"/>
            </a:endParaRPr>
          </a:p>
        </p:txBody>
      </p:sp>
      <p:pic>
        <p:nvPicPr>
          <p:cNvPr id="12" name="Picture 11">
            <a:extLst>
              <a:ext uri="{FF2B5EF4-FFF2-40B4-BE49-F238E27FC236}">
                <a16:creationId xmlns:a16="http://schemas.microsoft.com/office/drawing/2014/main" id="{76A0D88B-C209-0F3F-E3D1-771F8C46C2EB}"/>
              </a:ext>
            </a:extLst>
          </p:cNvPr>
          <p:cNvPicPr>
            <a:picLocks noChangeAspect="1"/>
          </p:cNvPicPr>
          <p:nvPr/>
        </p:nvPicPr>
        <p:blipFill>
          <a:blip r:embed="rId3"/>
          <a:stretch>
            <a:fillRect/>
          </a:stretch>
        </p:blipFill>
        <p:spPr>
          <a:xfrm>
            <a:off x="6306671" y="1811865"/>
            <a:ext cx="5064545" cy="2128123"/>
          </a:xfrm>
          <a:prstGeom prst="rect">
            <a:avLst/>
          </a:prstGeom>
        </p:spPr>
      </p:pic>
      <p:pic>
        <p:nvPicPr>
          <p:cNvPr id="13" name="Picture 12">
            <a:extLst>
              <a:ext uri="{FF2B5EF4-FFF2-40B4-BE49-F238E27FC236}">
                <a16:creationId xmlns:a16="http://schemas.microsoft.com/office/drawing/2014/main" id="{7A4EE6E2-8E47-3ED4-F635-36033148F01D}"/>
              </a:ext>
            </a:extLst>
          </p:cNvPr>
          <p:cNvPicPr>
            <a:picLocks noChangeAspect="1"/>
          </p:cNvPicPr>
          <p:nvPr/>
        </p:nvPicPr>
        <p:blipFill>
          <a:blip r:embed="rId3"/>
          <a:stretch>
            <a:fillRect/>
          </a:stretch>
        </p:blipFill>
        <p:spPr>
          <a:xfrm rot="10800000">
            <a:off x="6306671" y="4141692"/>
            <a:ext cx="5064545" cy="2128122"/>
          </a:xfrm>
          <a:prstGeom prst="rect">
            <a:avLst/>
          </a:prstGeom>
        </p:spPr>
      </p:pic>
      <p:sp>
        <p:nvSpPr>
          <p:cNvPr id="14" name="TextBox 13">
            <a:extLst>
              <a:ext uri="{FF2B5EF4-FFF2-40B4-BE49-F238E27FC236}">
                <a16:creationId xmlns:a16="http://schemas.microsoft.com/office/drawing/2014/main" id="{9A0C2940-9920-C5C5-24EF-35D1326D1719}"/>
              </a:ext>
            </a:extLst>
          </p:cNvPr>
          <p:cNvSpPr txBox="1"/>
          <p:nvPr/>
        </p:nvSpPr>
        <p:spPr>
          <a:xfrm>
            <a:off x="1164887" y="4414340"/>
            <a:ext cx="4531720" cy="2062103"/>
          </a:xfrm>
          <a:prstGeom prst="rect">
            <a:avLst/>
          </a:prstGeom>
          <a:noFill/>
        </p:spPr>
        <p:txBody>
          <a:bodyPr wrap="square">
            <a:spAutoFit/>
          </a:bodyPr>
          <a:lstStyle/>
          <a:p>
            <a:pPr>
              <a:spcAft>
                <a:spcPts val="600"/>
              </a:spcAft>
            </a:pPr>
            <a:r>
              <a:rPr lang="en-AU" sz="2000" b="1" dirty="0">
                <a:solidFill>
                  <a:srgbClr val="008BFF"/>
                </a:solidFill>
                <a:latin typeface="Oswald" pitchFamily="2" charset="77"/>
              </a:rPr>
              <a:t>BARWON HEALTH HEALTHY COMMUNITIES</a:t>
            </a:r>
          </a:p>
          <a:p>
            <a:pPr>
              <a:spcAft>
                <a:spcPts val="600"/>
              </a:spcAft>
            </a:pPr>
            <a:r>
              <a:rPr lang="en-AU" b="1" dirty="0">
                <a:solidFill>
                  <a:srgbClr val="595959"/>
                </a:solidFill>
                <a:latin typeface="Nunito" pitchFamily="2" charset="77"/>
              </a:rPr>
              <a:t>Workshop Facilitation Team</a:t>
            </a:r>
          </a:p>
          <a:p>
            <a:pPr marL="213750" indent="-213750">
              <a:buFont typeface="Arial" panose="020B0604020202020204" pitchFamily="34" charset="0"/>
              <a:buChar char="•"/>
            </a:pPr>
            <a:r>
              <a:rPr lang="en-AU">
                <a:solidFill>
                  <a:srgbClr val="595959"/>
                </a:solidFill>
                <a:latin typeface="Nunito" pitchFamily="2" charset="77"/>
              </a:rPr>
              <a:t>Rowena </a:t>
            </a:r>
            <a:r>
              <a:rPr lang="en-AU" err="1">
                <a:solidFill>
                  <a:srgbClr val="595959"/>
                </a:solidFill>
                <a:latin typeface="Nunito" pitchFamily="2" charset="77"/>
              </a:rPr>
              <a:t>Rittinger</a:t>
            </a:r>
            <a:r>
              <a:rPr lang="en-AU">
                <a:solidFill>
                  <a:srgbClr val="595959"/>
                </a:solidFill>
                <a:latin typeface="Nunito" pitchFamily="2" charset="77"/>
              </a:rPr>
              <a:t>: Health Promotion Officer</a:t>
            </a:r>
          </a:p>
          <a:p>
            <a:pPr marL="213750" indent="-213750">
              <a:buFont typeface="Arial" panose="020B0604020202020204" pitchFamily="34" charset="0"/>
              <a:buChar char="•"/>
            </a:pPr>
            <a:r>
              <a:rPr lang="en-AU">
                <a:solidFill>
                  <a:srgbClr val="595959"/>
                </a:solidFill>
                <a:latin typeface="Nunito" pitchFamily="2" charset="77"/>
              </a:rPr>
              <a:t>Karmen Howard: Health Promotion Officer</a:t>
            </a:r>
          </a:p>
          <a:p>
            <a:pPr marL="213750" indent="-213750">
              <a:buFont typeface="Arial" panose="020B0604020202020204" pitchFamily="34" charset="0"/>
              <a:buChar char="•"/>
            </a:pPr>
            <a:r>
              <a:rPr lang="en-AU">
                <a:solidFill>
                  <a:srgbClr val="595959"/>
                </a:solidFill>
                <a:latin typeface="Nunito" pitchFamily="2" charset="77"/>
              </a:rPr>
              <a:t>Ashley Perez: Health Promotion Officer</a:t>
            </a:r>
          </a:p>
          <a:p>
            <a:pPr marL="213750" indent="-213750">
              <a:buFont typeface="Arial" panose="020B0604020202020204" pitchFamily="34" charset="0"/>
              <a:buChar char="•"/>
            </a:pPr>
            <a:r>
              <a:rPr lang="en-AU">
                <a:solidFill>
                  <a:srgbClr val="595959"/>
                </a:solidFill>
                <a:latin typeface="Nunito" pitchFamily="2" charset="77"/>
              </a:rPr>
              <a:t>Zelda Farley: Evaluation Officer</a:t>
            </a:r>
          </a:p>
          <a:p>
            <a:pPr marL="213750" indent="-213750">
              <a:buFont typeface="Arial" panose="020B0604020202020204" pitchFamily="34" charset="0"/>
              <a:buChar char="•"/>
            </a:pPr>
            <a:endParaRPr lang="en-AU">
              <a:solidFill>
                <a:srgbClr val="595959"/>
              </a:solidFill>
              <a:latin typeface="Nunito" pitchFamily="2" charset="77"/>
            </a:endParaRPr>
          </a:p>
          <a:p>
            <a:endParaRPr lang="en-AU">
              <a:solidFill>
                <a:srgbClr val="595959"/>
              </a:solidFill>
              <a:latin typeface="Nunito" pitchFamily="2" charset="77"/>
            </a:endParaRPr>
          </a:p>
        </p:txBody>
      </p:sp>
      <p:sp>
        <p:nvSpPr>
          <p:cNvPr id="15" name="TextBox 14">
            <a:extLst>
              <a:ext uri="{FF2B5EF4-FFF2-40B4-BE49-F238E27FC236}">
                <a16:creationId xmlns:a16="http://schemas.microsoft.com/office/drawing/2014/main" id="{CFDDD9D2-4C28-1AEB-EC51-DD42A0672703}"/>
              </a:ext>
            </a:extLst>
          </p:cNvPr>
          <p:cNvSpPr txBox="1"/>
          <p:nvPr/>
        </p:nvSpPr>
        <p:spPr>
          <a:xfrm>
            <a:off x="6906781" y="2259449"/>
            <a:ext cx="3811565" cy="769441"/>
          </a:xfrm>
          <a:prstGeom prst="rect">
            <a:avLst/>
          </a:prstGeom>
          <a:noFill/>
        </p:spPr>
        <p:txBody>
          <a:bodyPr wrap="square">
            <a:spAutoFit/>
          </a:bodyPr>
          <a:lstStyle/>
          <a:p>
            <a:pPr>
              <a:spcAft>
                <a:spcPts val="1200"/>
              </a:spcAft>
            </a:pPr>
            <a:r>
              <a:rPr lang="en-AU" sz="2000" b="1">
                <a:solidFill>
                  <a:srgbClr val="008BFF"/>
                </a:solidFill>
                <a:latin typeface="Oswald" pitchFamily="2" charset="77"/>
              </a:rPr>
              <a:t>ACTIVE GEELONG</a:t>
            </a:r>
          </a:p>
          <a:p>
            <a:r>
              <a:rPr lang="en-AU">
                <a:solidFill>
                  <a:srgbClr val="595959"/>
                </a:solidFill>
                <a:latin typeface="Nunito" pitchFamily="2" charset="77"/>
              </a:rPr>
              <a:t>Michelle </a:t>
            </a:r>
            <a:r>
              <a:rPr lang="en-AU" err="1">
                <a:solidFill>
                  <a:srgbClr val="595959"/>
                </a:solidFill>
                <a:latin typeface="Nunito" pitchFamily="2" charset="77"/>
              </a:rPr>
              <a:t>Hemley</a:t>
            </a:r>
            <a:r>
              <a:rPr lang="en-AU">
                <a:solidFill>
                  <a:srgbClr val="595959"/>
                </a:solidFill>
                <a:latin typeface="Nunito" pitchFamily="2" charset="77"/>
              </a:rPr>
              <a:t>: Executive Support</a:t>
            </a:r>
          </a:p>
        </p:txBody>
      </p:sp>
      <p:sp>
        <p:nvSpPr>
          <p:cNvPr id="16" name="TextBox 15">
            <a:extLst>
              <a:ext uri="{FF2B5EF4-FFF2-40B4-BE49-F238E27FC236}">
                <a16:creationId xmlns:a16="http://schemas.microsoft.com/office/drawing/2014/main" id="{F72F25A9-8294-71F3-E406-68A59417ACC9}"/>
              </a:ext>
            </a:extLst>
          </p:cNvPr>
          <p:cNvSpPr txBox="1"/>
          <p:nvPr/>
        </p:nvSpPr>
        <p:spPr>
          <a:xfrm>
            <a:off x="6752397" y="4364889"/>
            <a:ext cx="4120332" cy="1415772"/>
          </a:xfrm>
          <a:prstGeom prst="rect">
            <a:avLst/>
          </a:prstGeom>
          <a:noFill/>
        </p:spPr>
        <p:txBody>
          <a:bodyPr wrap="square">
            <a:spAutoFit/>
          </a:bodyPr>
          <a:lstStyle/>
          <a:p>
            <a:pPr>
              <a:spcAft>
                <a:spcPts val="1200"/>
              </a:spcAft>
            </a:pPr>
            <a:r>
              <a:rPr lang="en-AU" sz="2000" b="1" dirty="0">
                <a:solidFill>
                  <a:srgbClr val="008BFF"/>
                </a:solidFill>
                <a:latin typeface="Oswald" pitchFamily="2" charset="77"/>
              </a:rPr>
              <a:t>PARTICIPANTS</a:t>
            </a:r>
          </a:p>
          <a:p>
            <a:r>
              <a:rPr lang="en-AU" dirty="0">
                <a:solidFill>
                  <a:srgbClr val="595959"/>
                </a:solidFill>
                <a:latin typeface="Nunito" pitchFamily="2" charset="77"/>
              </a:rPr>
              <a:t>12 Cobram Estate Olives workers from a range </a:t>
            </a:r>
            <a:br>
              <a:rPr lang="en-AU" dirty="0">
                <a:solidFill>
                  <a:srgbClr val="595959"/>
                </a:solidFill>
                <a:latin typeface="Nunito" pitchFamily="2" charset="77"/>
              </a:rPr>
            </a:br>
            <a:r>
              <a:rPr lang="en-AU" dirty="0">
                <a:solidFill>
                  <a:srgbClr val="595959"/>
                </a:solidFill>
                <a:latin typeface="Nunito" pitchFamily="2" charset="77"/>
              </a:rPr>
              <a:t>of work areas and roles including nursery, e-commerce, warehousing, production, refinery, laboratory and administrative staff</a:t>
            </a:r>
          </a:p>
        </p:txBody>
      </p:sp>
      <p:pic>
        <p:nvPicPr>
          <p:cNvPr id="6" name="Picture 5" descr="A picture containing graphics, circle, screenshot, design&#10;&#10;Description automatically generated">
            <a:extLst>
              <a:ext uri="{FF2B5EF4-FFF2-40B4-BE49-F238E27FC236}">
                <a16:creationId xmlns:a16="http://schemas.microsoft.com/office/drawing/2014/main" id="{6CFE1A4B-0F60-9293-9025-AF4E41DD4693}"/>
              </a:ext>
            </a:extLst>
          </p:cNvPr>
          <p:cNvPicPr>
            <a:picLocks noChangeAspect="1"/>
          </p:cNvPicPr>
          <p:nvPr/>
        </p:nvPicPr>
        <p:blipFill>
          <a:blip r:embed="rId4"/>
          <a:stretch>
            <a:fillRect/>
          </a:stretch>
        </p:blipFill>
        <p:spPr>
          <a:xfrm>
            <a:off x="7394642" y="-171893"/>
            <a:ext cx="2459786" cy="2459786"/>
          </a:xfrm>
          <a:prstGeom prst="rect">
            <a:avLst/>
          </a:prstGeom>
        </p:spPr>
      </p:pic>
    </p:spTree>
    <p:extLst>
      <p:ext uri="{BB962C8B-B14F-4D97-AF65-F5344CB8AC3E}">
        <p14:creationId xmlns:p14="http://schemas.microsoft.com/office/powerpoint/2010/main" val="2528193402"/>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6483E447588744824D76E255A33221" ma:contentTypeVersion="14" ma:contentTypeDescription="Create a new document." ma:contentTypeScope="" ma:versionID="bfedcb3f14137dc0d875c026c6aa849e">
  <xsd:schema xmlns:xsd="http://www.w3.org/2001/XMLSchema" xmlns:xs="http://www.w3.org/2001/XMLSchema" xmlns:p="http://schemas.microsoft.com/office/2006/metadata/properties" xmlns:ns2="f45137b2-6e7e-4f7f-820e-f01c65ebcee6" xmlns:ns3="3eb07897-aa16-4e70-a280-e2e7d8e6259c" targetNamespace="http://schemas.microsoft.com/office/2006/metadata/properties" ma:root="true" ma:fieldsID="e4a14a56117e0f65598f5e0bf78c963e" ns2:_="" ns3:_="">
    <xsd:import namespace="f45137b2-6e7e-4f7f-820e-f01c65ebcee6"/>
    <xsd:import namespace="3eb07897-aa16-4e70-a280-e2e7d8e625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5137b2-6e7e-4f7f-820e-f01c65ebce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4e149d4-4412-4068-a378-d80bf5b922f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Action" ma:index="21" nillable="true" ma:displayName="Action" ma:format="Dropdown" ma:internalName="Action">
      <xsd:simpleType>
        <xsd:restriction base="dms:Choice">
          <xsd:enumeration value="Add to Archive"/>
        </xsd:restriction>
      </xsd:simpleType>
    </xsd:element>
  </xsd:schema>
  <xsd:schema xmlns:xsd="http://www.w3.org/2001/XMLSchema" xmlns:xs="http://www.w3.org/2001/XMLSchema" xmlns:dms="http://schemas.microsoft.com/office/2006/documentManagement/types" xmlns:pc="http://schemas.microsoft.com/office/infopath/2007/PartnerControls" targetNamespace="3eb07897-aa16-4e70-a280-e2e7d8e6259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f5eaef-aba9-4673-986a-688f942abf21}" ma:internalName="TaxCatchAll" ma:showField="CatchAllData" ma:web="3eb07897-aa16-4e70-a280-e2e7d8e6259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eb07897-aa16-4e70-a280-e2e7d8e6259c" xsi:nil="true"/>
    <Action xmlns="f45137b2-6e7e-4f7f-820e-f01c65ebcee6" xsi:nil="true"/>
    <lcf76f155ced4ddcb4097134ff3c332f xmlns="f45137b2-6e7e-4f7f-820e-f01c65ebcee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091974-7C91-403D-961C-76C21187A4E8}">
  <ds:schemaRefs>
    <ds:schemaRef ds:uri="3eb07897-aa16-4e70-a280-e2e7d8e6259c"/>
    <ds:schemaRef ds:uri="f45137b2-6e7e-4f7f-820e-f01c65ebce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16F8069-743A-4612-B6D2-49BB0D5BA436}">
  <ds:schemaRefs>
    <ds:schemaRef ds:uri="3eb07897-aa16-4e70-a280-e2e7d8e6259c"/>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infopath/2007/PartnerControls"/>
    <ds:schemaRef ds:uri="f45137b2-6e7e-4f7f-820e-f01c65ebcee6"/>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31C3A6BC-A1A3-40FF-8438-03A437486A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120</TotalTime>
  <Words>3228</Words>
  <Application>Microsoft Office PowerPoint</Application>
  <PresentationFormat>Widescreen</PresentationFormat>
  <Paragraphs>250</Paragraphs>
  <Slides>42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Mink</vt:lpstr>
      <vt:lpstr>Oswald</vt:lpstr>
      <vt:lpstr>Oswald-Regular</vt:lpstr>
      <vt:lpstr>Calibri</vt:lpstr>
      <vt:lpstr>Arial</vt:lpstr>
      <vt:lpstr>Helvetica Neue</vt:lpstr>
      <vt:lpstr>Typ1451 Medium</vt:lpstr>
      <vt:lpstr>Times New Roman</vt:lpstr>
      <vt:lpstr>Oswald Medium</vt:lpstr>
      <vt:lpstr>Nunito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Hemley</dc:creator>
  <cp:lastModifiedBy>Niamh Schwaiger</cp:lastModifiedBy>
  <cp:revision>9</cp:revision>
  <dcterms:modified xsi:type="dcterms:W3CDTF">2024-03-25T01:55:01Z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2022-11-07T04:29:11Z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57d94e5a-f2b2-4bf7-a89b-28a3bceb49d6</vt:lpwstr>
  </property>
  <property fmtid="{D5CDD505-2E9C-101B-9397-08002B2CF9AE}" pid="7" name="MSIP_Label_defa4170-0d19-0005-0004-bc88714345d2_ActionId">
    <vt:lpwstr>f6ebd779-a04f-4aef-96fc-67e62b4ad0bc</vt:lpwstr>
  </property>
  <property fmtid="{D5CDD505-2E9C-101B-9397-08002B2CF9AE}" pid="8" name="MSIP_Label_defa4170-0d19-0005-0004-bc88714345d2_ContentBits">
    <vt:lpwstr>0</vt:lpwstr>
  </property>
  <property fmtid="{D5CDD505-2E9C-101B-9397-08002B2CF9AE}" pid="9" name="ContentTypeId">
    <vt:lpwstr>0x010100276483E447588744824D76E255A33221</vt:lpwstr>
  </property>
  <property fmtid="{D5CDD505-2E9C-101B-9397-08002B2CF9AE}" pid="10" name="MediaServiceImageTags">
    <vt:lpwstr/>
  </property>
</Properties>
</file>